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20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9.png" ContentType="image/png"/>
  <Override PartName="/ppt/media/image1.png" ContentType="image/png"/>
  <Override PartName="/ppt/media/image8.png" ContentType="image/png"/>
  <Override PartName="/ppt/media/image38.png" ContentType="image/png"/>
  <Override PartName="/ppt/media/image2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34.jpeg" ContentType="image/jpeg"/>
  <Override PartName="/ppt/media/image6.png" ContentType="image/png"/>
  <Override PartName="/ppt/media/image7.png" ContentType="image/png"/>
  <Override PartName="/ppt/media/image29.jpeg" ContentType="image/jpeg"/>
  <Override PartName="/ppt/media/image10.png" ContentType="image/png"/>
  <Override PartName="/ppt/media/image11.png" ContentType="image/png"/>
  <Override PartName="/ppt/media/image18.jpeg" ContentType="image/jpe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9.jpeg" ContentType="image/jpeg"/>
  <Override PartName="/ppt/media/image20.png" ContentType="image/png"/>
  <Override PartName="/ppt/media/image21.png" ContentType="image/png"/>
  <Override PartName="/ppt/media/image22.jpeg" ContentType="image/jpeg"/>
  <Override PartName="/ppt/media/image23.png" ContentType="image/png"/>
  <Override PartName="/ppt/media/image24.png" ContentType="image/png"/>
  <Override PartName="/ppt/media/image36.jpeg" ContentType="image/jpe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41.jpeg" ContentType="image/jpeg"/>
  <Override PartName="/ppt/media/image30.png" ContentType="image/png"/>
  <Override PartName="/ppt/media/image42.png" ContentType="image/png"/>
  <Override PartName="/ppt/media/image31.jpeg" ContentType="image/jpeg"/>
  <Override PartName="/ppt/media/image32.jpeg" ContentType="image/jpeg"/>
  <Override PartName="/ppt/media/image48.jpeg" ContentType="image/jpeg"/>
  <Override PartName="/ppt/media/image33.png" ContentType="image/png"/>
  <Override PartName="/ppt/media/image35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9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8280400" cy="6121400"/>
  <p:notesSz cx="6985000" cy="92837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
</Relationships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rgbClr val="80b761"/>
                </a:gs>
                <a:gs pos="100000">
                  <a:srgbClr val="6fb142"/>
                </a:gs>
              </a:gsLst>
              <a:lin ang="5400000"/>
            </a:gradFill>
            <a:ln w="6480">
              <a:solidFill>
                <a:srgbClr val="70ad47"/>
              </a:solidFill>
              <a:round/>
            </a:ln>
          </c:spPr>
          <c:invertIfNegative val="0"/>
          <c:dPt>
            <c:idx val="6"/>
            <c:invertIfNegative val="0"/>
            <c:spPr>
              <a:gradFill>
                <a:gsLst>
                  <a:gs pos="0">
                    <a:srgbClr val="80b761"/>
                  </a:gs>
                  <a:gs pos="100000">
                    <a:srgbClr val="6fb142"/>
                  </a:gs>
                </a:gsLst>
                <a:lin ang="5400000"/>
              </a:gradFill>
              <a:ln w="6480">
                <a:solidFill>
                  <a:srgbClr val="70ad47"/>
                </a:solidFill>
                <a:round/>
              </a:ln>
            </c:spPr>
          </c:dPt>
          <c:dLbls>
            <c:numFmt formatCode="General" sourceLinked="1"/>
            <c:dLbl>
              <c:idx val="6"/>
              <c:txPr>
                <a:bodyPr/>
                <a:lstStyle/>
                <a:p>
                  <a:pPr>
                    <a:defRPr b="0" sz="2000" spc="-1" strike="noStrike">
                      <a:solidFill>
                        <a:srgbClr val="000000"/>
                      </a:solidFill>
                      <a:latin typeface="Times New Roman"/>
                      <a:ea typeface="DejaVu Sans"/>
                    </a:defRPr>
                  </a:pPr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2000" spc="-1" strike="noStrike">
                    <a:solidFill>
                      <a:srgbClr val="000000"/>
                    </a:solidFill>
                    <a:latin typeface="Times New Roman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7"/>
                <c:pt idx="0">
                  <c:v>2009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2018</c:v>
                </c:pt>
                <c:pt idx="5">
                  <c:v>2019</c:v>
                </c:pt>
                <c:pt idx="6">
                  <c:v>2022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7"/>
                <c:pt idx="0">
                  <c:v>130</c:v>
                </c:pt>
                <c:pt idx="1">
                  <c:v>170</c:v>
                </c:pt>
                <c:pt idx="2">
                  <c:v>295</c:v>
                </c:pt>
                <c:pt idx="3">
                  <c:v>304</c:v>
                </c:pt>
                <c:pt idx="4">
                  <c:v>390</c:v>
                </c:pt>
                <c:pt idx="5">
                  <c:v>735</c:v>
                </c:pt>
                <c:pt idx="6">
                  <c:v>2000</c:v>
                </c:pt>
              </c:numCache>
            </c:numRef>
          </c:val>
        </c:ser>
        <c:gapWidth val="150"/>
        <c:overlap val="0"/>
        <c:axId val="31349466"/>
        <c:axId val="44295734"/>
      </c:barChart>
      <c:catAx>
        <c:axId val="31349466"/>
        <c:scaling>
          <c:orientation val="minMax"/>
        </c:scaling>
        <c:delete val="0"/>
        <c:axPos val="b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[$-419]DD/MM/YYYY" sourceLinked="1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1" sz="18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44295734"/>
        <c:crosses val="autoZero"/>
        <c:auto val="1"/>
        <c:lblAlgn val="ctr"/>
        <c:lblOffset val="100"/>
      </c:catAx>
      <c:valAx>
        <c:axId val="44295734"/>
        <c:scaling>
          <c:orientation val="minMax"/>
          <c:max val="1000"/>
          <c:min val="0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9360">
            <a:solidFill>
              <a:srgbClr val="bfbfbf"/>
            </a:solidFill>
            <a:round/>
          </a:ln>
        </c:spPr>
        <c:txPr>
          <a:bodyPr/>
          <a:lstStyle/>
          <a:p>
            <a:pPr>
              <a:defRPr b="1" sz="1800" spc="-1" strike="noStrike">
                <a:solidFill>
                  <a:srgbClr val="000000"/>
                </a:solidFill>
                <a:latin typeface="Times New Roman"/>
                <a:ea typeface="DejaVu Sans"/>
              </a:defRPr>
            </a:pPr>
          </a:p>
        </c:txPr>
        <c:crossAx val="31349466"/>
        <c:crosses val="autoZero"/>
      </c:valAx>
      <c:spPr>
        <a:noFill/>
        <a:ln>
          <a:noFill/>
        </a:ln>
      </c:spPr>
    </c:plotArea>
    <c:plotVisOnly val="1"/>
    <c:dispBlanksAs val="gap"/>
  </c:chart>
  <c:spPr>
    <a:noFill/>
    <a:ln>
      <a:noFill/>
    </a:ln>
  </c:spPr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plotArea>
      <c:doughnut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5b9bd5"/>
            </a:solidFill>
            <a:ln>
              <a:noFill/>
            </a:ln>
          </c:spPr>
          <c:explosion val="0"/>
          <c:dPt>
            <c:idx val="0"/>
            <c:spPr>
              <a:solidFill>
                <a:srgbClr val="7030a0"/>
              </a:solidFill>
              <a:ln>
                <a:noFill/>
              </a:ln>
            </c:spPr>
          </c:dPt>
          <c:dPt>
            <c:idx val="1"/>
            <c:spPr>
              <a:solidFill>
                <a:srgbClr val="70ad47"/>
              </a:solidFill>
              <a:ln>
                <a:noFill/>
              </a:ln>
            </c:spPr>
          </c:dPt>
          <c:dPt>
            <c:idx val="2"/>
            <c:spPr>
              <a:solidFill>
                <a:srgbClr val="a5a5a5"/>
              </a:solidFill>
              <a:ln>
                <a:noFill/>
              </a:ln>
            </c:spPr>
          </c:dPt>
          <c:dLbls>
            <c:numFmt formatCode="General" sourceLinked="1"/>
            <c:dLbl>
              <c:idx val="0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1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dLbl>
              <c:idx val="2"/>
              <c:txPr>
                <a:bodyPr/>
                <a:lstStyle/>
                <a:p>
                  <a:pPr>
                    <a:defRPr b="0" sz="1800" spc="-1" strike="noStrike">
                      <a:solidFill>
                        <a:srgbClr val="000000"/>
                      </a:solidFill>
                      <a:latin typeface="Calibri"/>
                      <a:ea typeface="DejaVu Sans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/>
              <a:lstStyle/>
              <a:p>
                <a:pPr>
                  <a:defRPr b="0" sz="1800" spc="-1" strike="noStrike">
                    <a:solidFill>
                      <a:srgbClr val="000000"/>
                    </a:solidFill>
                    <a:latin typeface="Calibri"/>
                    <a:ea typeface="DejaVu Sans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3"/>
                <c:pt idx="0">
                  <c:v>Свежие ягоды 20%</c:v>
                </c:pt>
                <c:pt idx="1">
                  <c:v>Замороженные ягоды 50%</c:v>
                </c:pt>
                <c:pt idx="2">
                  <c:v>Продукты переработки 30%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20</c:v>
                </c:pt>
                <c:pt idx="1">
                  <c:v>50</c:v>
                </c:pt>
                <c:pt idx="2">
                  <c:v>30</c:v>
                </c:pt>
              </c:numCache>
            </c:numRef>
          </c:val>
        </c:ser>
        <c:firstSliceAng val="0"/>
        <c:holeSize val="50"/>
      </c:doughnutChart>
      <c:spPr>
        <a:solidFill>
          <a:srgbClr val="ffffff"/>
        </a:solidFill>
        <a:ln>
          <a:noFill/>
        </a:ln>
      </c:spPr>
    </c:plotArea>
    <c:legend>
      <c:legendPos val="r"/>
      <c:overlay val="0"/>
      <c:spPr>
        <a:noFill/>
        <a:ln>
          <a:noFill/>
        </a:ln>
      </c:spPr>
      <c:txPr>
        <a:bodyPr/>
        <a:lstStyle/>
        <a:p>
          <a:pPr>
            <a:defRPr b="0" sz="1800" spc="-1" strike="noStrike">
              <a:solidFill>
                <a:srgbClr val="000000"/>
              </a:solidFill>
              <a:latin typeface="Times New Roman"/>
              <a:ea typeface="DejaVu Sans"/>
            </a:defRPr>
          </a:pPr>
        </a:p>
      </c:txPr>
    </c:legend>
    <c:plotVisOnly val="1"/>
    <c:dispBlanksAs val="gap"/>
  </c:chart>
  <c:spPr>
    <a:noFill/>
    <a:ln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 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47384D6-05A2-45B4-AE60-3D1F178AECBA}" type="slidenum">
              <a:rPr b="0" lang="ru-RU" sz="1400" spc="-1" strike="noStrike">
                <a:latin typeface="Times New Roman"/>
              </a:rPr>
              <a:t>1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sldImg"/>
          </p:nvPr>
        </p:nvSpPr>
        <p:spPr>
          <a:xfrm>
            <a:off x="1138320" y="696960"/>
            <a:ext cx="4707720" cy="3480840"/>
          </a:xfrm>
          <a:prstGeom prst="rect">
            <a:avLst/>
          </a:prstGeom>
        </p:spPr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98400" y="4409640"/>
            <a:ext cx="5587200" cy="4177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14" name="CustomShape 3"/>
          <p:cNvSpPr/>
          <p:nvPr/>
        </p:nvSpPr>
        <p:spPr>
          <a:xfrm>
            <a:off x="3956400" y="8817840"/>
            <a:ext cx="3026160" cy="46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8DFA311-D75A-4A0F-BF7B-EE20CD7363E4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sldImg"/>
          </p:nvPr>
        </p:nvSpPr>
        <p:spPr>
          <a:xfrm>
            <a:off x="1138320" y="696960"/>
            <a:ext cx="4707720" cy="3480840"/>
          </a:xfrm>
          <a:prstGeom prst="rect">
            <a:avLst/>
          </a:prstGeom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98400" y="4409640"/>
            <a:ext cx="5587200" cy="4177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3956400" y="8817840"/>
            <a:ext cx="3026160" cy="46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90BD1A9-9AA4-41A9-A490-B8097A41BCE2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sldImg"/>
          </p:nvPr>
        </p:nvSpPr>
        <p:spPr>
          <a:xfrm>
            <a:off x="1138320" y="696960"/>
            <a:ext cx="4707720" cy="3480840"/>
          </a:xfrm>
          <a:prstGeom prst="rect">
            <a:avLst/>
          </a:prstGeom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98400" y="4409640"/>
            <a:ext cx="5587200" cy="41770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3956400" y="8817840"/>
            <a:ext cx="3026160" cy="46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BE713B0B-2C3B-4FFB-ADD7-887FB3F545C9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7451640" cy="169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14000" y="3286440"/>
            <a:ext cx="7451640" cy="169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1400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23252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2933280" y="143208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5452920" y="143208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14000" y="328644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2933280" y="328644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5452920" y="328644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414000" y="1432080"/>
            <a:ext cx="7451640" cy="354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745164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414000" y="244080"/>
            <a:ext cx="7451640" cy="4737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1400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14000" y="1432080"/>
            <a:ext cx="7451640" cy="354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23252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14000" y="3286440"/>
            <a:ext cx="7451640" cy="169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7451640" cy="169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14000" y="3286440"/>
            <a:ext cx="7451640" cy="169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41400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 type="body"/>
          </p:nvPr>
        </p:nvSpPr>
        <p:spPr>
          <a:xfrm>
            <a:off x="423252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2933280" y="143208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5452920" y="143208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414000" y="328644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 type="body"/>
          </p:nvPr>
        </p:nvSpPr>
        <p:spPr>
          <a:xfrm>
            <a:off x="2933280" y="328644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 type="body"/>
          </p:nvPr>
        </p:nvSpPr>
        <p:spPr>
          <a:xfrm>
            <a:off x="5452920" y="328644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414000" y="1432080"/>
            <a:ext cx="7451640" cy="354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745164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745164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14000" y="244080"/>
            <a:ext cx="7451640" cy="4737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1400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23252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14000" y="3286440"/>
            <a:ext cx="7451640" cy="169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7451640" cy="169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14000" y="3286440"/>
            <a:ext cx="7451640" cy="169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41400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 type="body"/>
          </p:nvPr>
        </p:nvSpPr>
        <p:spPr>
          <a:xfrm>
            <a:off x="423252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2933280" y="143208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5452920" y="143208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body"/>
          </p:nvPr>
        </p:nvSpPr>
        <p:spPr>
          <a:xfrm>
            <a:off x="414000" y="328644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2933280" y="328644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 type="body"/>
          </p:nvPr>
        </p:nvSpPr>
        <p:spPr>
          <a:xfrm>
            <a:off x="5452920" y="328644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414000" y="1432080"/>
            <a:ext cx="7451640" cy="354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745164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414000" y="244080"/>
            <a:ext cx="7451640" cy="4737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41400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23252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414000" y="3286440"/>
            <a:ext cx="7451640" cy="169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7451640" cy="169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414000" y="3286440"/>
            <a:ext cx="7451640" cy="169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1400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423252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2933280" y="143208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5452920" y="143208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414000" y="328644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body"/>
          </p:nvPr>
        </p:nvSpPr>
        <p:spPr>
          <a:xfrm>
            <a:off x="2933280" y="328644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3" name="PlaceHolder 7"/>
          <p:cNvSpPr>
            <a:spLocks noGrp="1"/>
          </p:cNvSpPr>
          <p:nvPr>
            <p:ph type="body"/>
          </p:nvPr>
        </p:nvSpPr>
        <p:spPr>
          <a:xfrm>
            <a:off x="5452920" y="3286440"/>
            <a:ext cx="239904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14000" y="244080"/>
            <a:ext cx="7451640" cy="47372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1400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232520" y="328644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14000" y="129960"/>
            <a:ext cx="7451640" cy="1250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1400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232520" y="1432080"/>
            <a:ext cx="3636360" cy="1693080"/>
          </a:xfrm>
          <a:prstGeom prst="rect">
            <a:avLst/>
          </a:prstGeom>
        </p:spPr>
        <p:txBody>
          <a:bodyPr lIns="0" rIns="0" tIns="0" bIns="0">
            <a:normAutofit fontScale="64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14000" y="3286440"/>
            <a:ext cx="7451640" cy="1693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12" descr=""/>
          <p:cNvPicPr/>
          <p:nvPr/>
        </p:nvPicPr>
        <p:blipFill>
          <a:blip r:embed="rId2"/>
          <a:stretch/>
        </p:blipFill>
        <p:spPr>
          <a:xfrm>
            <a:off x="313560" y="36360"/>
            <a:ext cx="1017360" cy="1011600"/>
          </a:xfrm>
          <a:prstGeom prst="rect">
            <a:avLst/>
          </a:prstGeom>
          <a:ln>
            <a:noFill/>
          </a:ln>
        </p:spPr>
      </p:pic>
      <p:sp>
        <p:nvSpPr>
          <p:cNvPr id="1" name="CustomShape 1" hidden="1"/>
          <p:cNvSpPr/>
          <p:nvPr/>
        </p:nvSpPr>
        <p:spPr>
          <a:xfrm>
            <a:off x="6658200" y="317880"/>
            <a:ext cx="1469880" cy="33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>
            <a:noAutofit/>
          </a:bodyPr>
          <a:p>
            <a:pPr algn="r">
              <a:lnSpc>
                <a:spcPts val="2041"/>
              </a:lnSpc>
              <a:spcBef>
                <a:spcPts val="241"/>
              </a:spcBef>
            </a:pPr>
            <a:r>
              <a:rPr b="0" lang="ru-RU" sz="1200" spc="-1" strike="noStrike">
                <a:solidFill>
                  <a:srgbClr val="eb028b"/>
                </a:solidFill>
                <a:latin typeface="Arial"/>
                <a:ea typeface="DejaVu Sans"/>
              </a:rPr>
              <a:t>27-28 февраля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" name="CustomShape 2" hidden="1"/>
          <p:cNvSpPr/>
          <p:nvPr/>
        </p:nvSpPr>
        <p:spPr>
          <a:xfrm>
            <a:off x="3870000" y="67680"/>
            <a:ext cx="4293360" cy="3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 anchor="ctr">
            <a:noAutofit/>
          </a:bodyPr>
          <a:p>
            <a:pPr algn="r">
              <a:lnSpc>
                <a:spcPct val="100000"/>
              </a:lnSpc>
            </a:pPr>
            <a:r>
              <a:rPr b="1" lang="ru-RU" sz="1200" spc="-1" strike="noStrike">
                <a:solidFill>
                  <a:srgbClr val="003399"/>
                </a:solidFill>
                <a:latin typeface="Arial"/>
                <a:ea typeface="DejaVu Sans"/>
              </a:rPr>
              <a:t>Международная конференция «Ягоды России 2020»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3" name="Рисунок 4" descr=""/>
          <p:cNvPicPr/>
          <p:nvPr/>
        </p:nvPicPr>
        <p:blipFill>
          <a:blip r:embed="rId3"/>
          <a:stretch/>
        </p:blipFill>
        <p:spPr>
          <a:xfrm>
            <a:off x="3648240" y="3654000"/>
            <a:ext cx="4571640" cy="2383920"/>
          </a:xfrm>
          <a:prstGeom prst="rect">
            <a:avLst/>
          </a:prstGeom>
          <a:ln>
            <a:noFill/>
          </a:ln>
        </p:spPr>
      </p:pic>
      <p:sp>
        <p:nvSpPr>
          <p:cNvPr id="4" name="CustomShape 3"/>
          <p:cNvSpPr/>
          <p:nvPr/>
        </p:nvSpPr>
        <p:spPr>
          <a:xfrm>
            <a:off x="330480" y="544680"/>
            <a:ext cx="2025720" cy="26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>
            <a:noAutofit/>
          </a:bodyPr>
          <a:p>
            <a:pPr>
              <a:lnSpc>
                <a:spcPts val="2041"/>
              </a:lnSpc>
              <a:spcBef>
                <a:spcPts val="320"/>
              </a:spcBef>
            </a:pPr>
            <a:r>
              <a:rPr b="0" lang="ru-RU" sz="1600" spc="-1" strike="noStrike">
                <a:solidFill>
                  <a:srgbClr val="eb028b"/>
                </a:solidFill>
                <a:latin typeface="Arial"/>
                <a:ea typeface="DejaVu Sans"/>
              </a:rPr>
              <a:t>27-28 февраля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5" name="Picture 12" descr=""/>
          <p:cNvPicPr/>
          <p:nvPr/>
        </p:nvPicPr>
        <p:blipFill>
          <a:blip r:embed="rId4"/>
          <a:stretch/>
        </p:blipFill>
        <p:spPr>
          <a:xfrm>
            <a:off x="6228360" y="15840"/>
            <a:ext cx="1737720" cy="1727640"/>
          </a:xfrm>
          <a:prstGeom prst="rect">
            <a:avLst/>
          </a:prstGeom>
          <a:ln>
            <a:noFill/>
          </a:ln>
        </p:spPr>
      </p:pic>
      <p:sp>
        <p:nvSpPr>
          <p:cNvPr id="6" name="CustomShape 4"/>
          <p:cNvSpPr/>
          <p:nvPr/>
        </p:nvSpPr>
        <p:spPr>
          <a:xfrm>
            <a:off x="313560" y="224280"/>
            <a:ext cx="6202080" cy="3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 anchor="ctr">
            <a:noAutofit/>
          </a:bodyPr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808080"/>
                </a:solidFill>
                <a:latin typeface="Arial"/>
                <a:ea typeface="DejaVu Sans"/>
              </a:rPr>
              <a:t>Международная конференция «Ягоды России 2020»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title"/>
          </p:nvPr>
        </p:nvSpPr>
        <p:spPr>
          <a:xfrm>
            <a:off x="414000" y="244080"/>
            <a:ext cx="7451640" cy="1021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6"/>
          <p:cNvSpPr>
            <a:spLocks noGrp="1"/>
          </p:cNvSpPr>
          <p:nvPr>
            <p:ph type="body"/>
          </p:nvPr>
        </p:nvSpPr>
        <p:spPr>
          <a:xfrm>
            <a:off x="414000" y="1432080"/>
            <a:ext cx="745164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12" descr=""/>
          <p:cNvPicPr/>
          <p:nvPr/>
        </p:nvPicPr>
        <p:blipFill>
          <a:blip r:embed="rId2"/>
          <a:stretch/>
        </p:blipFill>
        <p:spPr>
          <a:xfrm>
            <a:off x="313560" y="36360"/>
            <a:ext cx="1017360" cy="1011600"/>
          </a:xfrm>
          <a:prstGeom prst="rect">
            <a:avLst/>
          </a:prstGeom>
          <a:ln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6658200" y="317880"/>
            <a:ext cx="1469880" cy="33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>
            <a:noAutofit/>
          </a:bodyPr>
          <a:p>
            <a:pPr algn="r">
              <a:lnSpc>
                <a:spcPts val="2041"/>
              </a:lnSpc>
              <a:spcBef>
                <a:spcPts val="241"/>
              </a:spcBef>
            </a:pPr>
            <a:r>
              <a:rPr b="0" lang="ru-RU" sz="1200" spc="-1" strike="noStrike">
                <a:solidFill>
                  <a:srgbClr val="eb028b"/>
                </a:solidFill>
                <a:latin typeface="Arial"/>
                <a:ea typeface="DejaVu Sans"/>
              </a:rPr>
              <a:t>27-28 февраля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47" name="CustomShape 2"/>
          <p:cNvSpPr/>
          <p:nvPr/>
        </p:nvSpPr>
        <p:spPr>
          <a:xfrm>
            <a:off x="3870000" y="67680"/>
            <a:ext cx="4293360" cy="3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 anchor="ctr">
            <a:noAutofit/>
          </a:bodyPr>
          <a:p>
            <a:pPr algn="r">
              <a:lnSpc>
                <a:spcPct val="100000"/>
              </a:lnSpc>
            </a:pPr>
            <a:r>
              <a:rPr b="1" lang="ru-RU" sz="1200" spc="-1" strike="noStrike">
                <a:solidFill>
                  <a:srgbClr val="003399"/>
                </a:solidFill>
                <a:latin typeface="Arial"/>
                <a:ea typeface="DejaVu Sans"/>
              </a:rPr>
              <a:t>Международная конференция «Ягоды России 2020»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467640" y="3744720"/>
            <a:ext cx="7646040" cy="1022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414000" y="1432080"/>
            <a:ext cx="745164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12" descr=""/>
          <p:cNvPicPr/>
          <p:nvPr/>
        </p:nvPicPr>
        <p:blipFill>
          <a:blip r:embed="rId2"/>
          <a:stretch/>
        </p:blipFill>
        <p:spPr>
          <a:xfrm>
            <a:off x="313560" y="36360"/>
            <a:ext cx="1017360" cy="101160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6658200" y="317880"/>
            <a:ext cx="1469880" cy="33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>
            <a:noAutofit/>
          </a:bodyPr>
          <a:p>
            <a:pPr algn="r">
              <a:lnSpc>
                <a:spcPts val="2041"/>
              </a:lnSpc>
              <a:spcBef>
                <a:spcPts val="241"/>
              </a:spcBef>
            </a:pPr>
            <a:r>
              <a:rPr b="0" lang="ru-RU" sz="1200" spc="-1" strike="noStrike">
                <a:solidFill>
                  <a:srgbClr val="eb028b"/>
                </a:solidFill>
                <a:latin typeface="Arial"/>
                <a:ea typeface="DejaVu Sans"/>
              </a:rPr>
              <a:t>27-28 февраля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3870000" y="67680"/>
            <a:ext cx="4293360" cy="3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 anchor="ctr">
            <a:noAutofit/>
          </a:bodyPr>
          <a:p>
            <a:pPr algn="r">
              <a:lnSpc>
                <a:spcPct val="100000"/>
              </a:lnSpc>
            </a:pPr>
            <a:r>
              <a:rPr b="1" lang="ru-RU" sz="1200" spc="-1" strike="noStrike">
                <a:solidFill>
                  <a:srgbClr val="003399"/>
                </a:solidFill>
                <a:latin typeface="Arial"/>
                <a:ea typeface="DejaVu Sans"/>
              </a:rPr>
              <a:t>Международная конференция «Ягоды России 2020»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title"/>
          </p:nvPr>
        </p:nvSpPr>
        <p:spPr>
          <a:xfrm>
            <a:off x="414000" y="244080"/>
            <a:ext cx="7451640" cy="1021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14000" y="1432080"/>
            <a:ext cx="745164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" descr=""/>
          <p:cNvPicPr/>
          <p:nvPr/>
        </p:nvPicPr>
        <p:blipFill>
          <a:blip r:embed="rId2"/>
          <a:stretch/>
        </p:blipFill>
        <p:spPr>
          <a:xfrm>
            <a:off x="313560" y="36360"/>
            <a:ext cx="1017360" cy="1011600"/>
          </a:xfrm>
          <a:prstGeom prst="rect">
            <a:avLst/>
          </a:prstGeom>
          <a:ln>
            <a:noFill/>
          </a:ln>
        </p:spPr>
      </p:pic>
      <p:sp>
        <p:nvSpPr>
          <p:cNvPr id="128" name="CustomShape 1"/>
          <p:cNvSpPr/>
          <p:nvPr/>
        </p:nvSpPr>
        <p:spPr>
          <a:xfrm>
            <a:off x="6658200" y="317880"/>
            <a:ext cx="1469880" cy="33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>
            <a:noAutofit/>
          </a:bodyPr>
          <a:p>
            <a:pPr algn="r">
              <a:lnSpc>
                <a:spcPts val="2041"/>
              </a:lnSpc>
              <a:spcBef>
                <a:spcPts val="241"/>
              </a:spcBef>
            </a:pPr>
            <a:r>
              <a:rPr b="0" lang="ru-RU" sz="1200" spc="-1" strike="noStrike">
                <a:solidFill>
                  <a:srgbClr val="eb028b"/>
                </a:solidFill>
                <a:latin typeface="Arial"/>
                <a:ea typeface="DejaVu Sans"/>
              </a:rPr>
              <a:t>27-28 февраля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3870000" y="67680"/>
            <a:ext cx="4293360" cy="3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 anchor="ctr">
            <a:noAutofit/>
          </a:bodyPr>
          <a:p>
            <a:pPr algn="r">
              <a:lnSpc>
                <a:spcPct val="100000"/>
              </a:lnSpc>
            </a:pPr>
            <a:r>
              <a:rPr b="1" lang="ru-RU" sz="1200" spc="-1" strike="noStrike">
                <a:solidFill>
                  <a:srgbClr val="003399"/>
                </a:solidFill>
                <a:latin typeface="Arial"/>
                <a:ea typeface="DejaVu Sans"/>
              </a:rPr>
              <a:t>Международная конференция «Ягоды России 2020»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130" name="Рисунок 4" descr=""/>
          <p:cNvPicPr/>
          <p:nvPr/>
        </p:nvPicPr>
        <p:blipFill>
          <a:blip r:embed="rId3"/>
          <a:stretch/>
        </p:blipFill>
        <p:spPr>
          <a:xfrm>
            <a:off x="5269680" y="4682160"/>
            <a:ext cx="1302120" cy="986040"/>
          </a:xfrm>
          <a:prstGeom prst="rect">
            <a:avLst/>
          </a:prstGeom>
          <a:ln>
            <a:noFill/>
          </a:ln>
        </p:spPr>
      </p:pic>
      <p:pic>
        <p:nvPicPr>
          <p:cNvPr id="131" name="Рисунок 7" descr=""/>
          <p:cNvPicPr/>
          <p:nvPr/>
        </p:nvPicPr>
        <p:blipFill>
          <a:blip r:embed="rId4"/>
          <a:stretch/>
        </p:blipFill>
        <p:spPr>
          <a:xfrm>
            <a:off x="6453360" y="4686840"/>
            <a:ext cx="1302120" cy="98604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9" descr=""/>
          <p:cNvPicPr/>
          <p:nvPr/>
        </p:nvPicPr>
        <p:blipFill>
          <a:blip r:embed="rId5"/>
          <a:stretch/>
        </p:blipFill>
        <p:spPr>
          <a:xfrm>
            <a:off x="4209840" y="4709160"/>
            <a:ext cx="1302120" cy="986040"/>
          </a:xfrm>
          <a:prstGeom prst="rect">
            <a:avLst/>
          </a:prstGeom>
          <a:ln>
            <a:noFill/>
          </a:ln>
        </p:spPr>
      </p:pic>
      <p:pic>
        <p:nvPicPr>
          <p:cNvPr id="133" name="Рисунок 11" descr=""/>
          <p:cNvPicPr/>
          <p:nvPr/>
        </p:nvPicPr>
        <p:blipFill>
          <a:blip r:embed="rId6"/>
          <a:stretch/>
        </p:blipFill>
        <p:spPr>
          <a:xfrm>
            <a:off x="3026160" y="4686840"/>
            <a:ext cx="1302120" cy="986040"/>
          </a:xfrm>
          <a:prstGeom prst="rect">
            <a:avLst/>
          </a:prstGeom>
          <a:ln>
            <a:noFill/>
          </a:ln>
        </p:spPr>
      </p:pic>
      <p:pic>
        <p:nvPicPr>
          <p:cNvPr id="134" name="Рисунок 13" descr=""/>
          <p:cNvPicPr/>
          <p:nvPr/>
        </p:nvPicPr>
        <p:blipFill>
          <a:blip r:embed="rId7"/>
          <a:stretch/>
        </p:blipFill>
        <p:spPr>
          <a:xfrm>
            <a:off x="1740960" y="4682160"/>
            <a:ext cx="1302120" cy="986040"/>
          </a:xfrm>
          <a:prstGeom prst="rect">
            <a:avLst/>
          </a:prstGeom>
          <a:ln>
            <a:noFill/>
          </a:ln>
        </p:spPr>
      </p:pic>
      <p:pic>
        <p:nvPicPr>
          <p:cNvPr id="135" name="Рисунок 15" descr=""/>
          <p:cNvPicPr/>
          <p:nvPr/>
        </p:nvPicPr>
        <p:blipFill>
          <a:blip r:embed="rId8"/>
          <a:stretch/>
        </p:blipFill>
        <p:spPr>
          <a:xfrm>
            <a:off x="539640" y="4686840"/>
            <a:ext cx="1302120" cy="986040"/>
          </a:xfrm>
          <a:prstGeom prst="rect">
            <a:avLst/>
          </a:prstGeom>
          <a:ln>
            <a:noFill/>
          </a:ln>
        </p:spPr>
      </p:pic>
      <p:sp>
        <p:nvSpPr>
          <p:cNvPr id="136" name="PlaceHolder 3"/>
          <p:cNvSpPr>
            <a:spLocks noGrp="1"/>
          </p:cNvSpPr>
          <p:nvPr>
            <p:ph type="title"/>
          </p:nvPr>
        </p:nvSpPr>
        <p:spPr>
          <a:xfrm>
            <a:off x="414000" y="244080"/>
            <a:ext cx="7451640" cy="1021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414000" y="1432080"/>
            <a:ext cx="7451640" cy="3549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png"/><Relationship Id="rId6" Type="http://schemas.openxmlformats.org/officeDocument/2006/relationships/image" Target="../media/image34.jpeg"/><Relationship Id="rId7" Type="http://schemas.openxmlformats.org/officeDocument/2006/relationships/image" Target="../media/image35.png"/><Relationship Id="rId8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jpeg"/><Relationship Id="rId7" Type="http://schemas.openxmlformats.org/officeDocument/2006/relationships/image" Target="../media/image49.png"/><Relationship Id="rId8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0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25.xml"/><Relationship Id="rId2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26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jpe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621000" y="2104200"/>
            <a:ext cx="7345080" cy="131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  <a:ea typeface="DejaVu Sans"/>
              </a:rPr>
              <a:t>Перспективы промышленного производства жимолости в России</a:t>
            </a:r>
            <a:br/>
            <a:endParaRPr b="0" lang="ru-RU" sz="3200" spc="-1" strike="noStrike">
              <a:latin typeface="Arial"/>
            </a:endParaRPr>
          </a:p>
        </p:txBody>
      </p:sp>
      <p:sp>
        <p:nvSpPr>
          <p:cNvPr id="181" name="CustomShape 2"/>
          <p:cNvSpPr/>
          <p:nvPr/>
        </p:nvSpPr>
        <p:spPr>
          <a:xfrm>
            <a:off x="621000" y="3452400"/>
            <a:ext cx="7345080" cy="1489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>
            <a:noAutofit/>
          </a:bodyPr>
          <a:p>
            <a:pPr>
              <a:lnSpc>
                <a:spcPct val="100000"/>
              </a:lnSpc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А.А.Сорокин — </a:t>
            </a:r>
            <a:r>
              <a:rPr b="0" lang="ru-RU" sz="2000" spc="-1" strike="noStrike">
                <a:solidFill>
                  <a:srgbClr val="000000"/>
                </a:solidFill>
                <a:latin typeface="Arial"/>
                <a:ea typeface="DejaVu Sans"/>
              </a:rPr>
              <a:t>Ассоциация производителей жимолости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59"/>
              </a:spcBef>
            </a:pPr>
            <a:r>
              <a:rPr b="0" lang="ru-RU" sz="2200" spc="-1" strike="noStrike">
                <a:solidFill>
                  <a:srgbClr val="000000"/>
                </a:solidFill>
                <a:latin typeface="Arial"/>
                <a:ea typeface="DejaVu Sans"/>
              </a:rPr>
              <a:t>А.А.Черненко — ТПК САВА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182" name="CustomShape 3"/>
          <p:cNvSpPr/>
          <p:nvPr/>
        </p:nvSpPr>
        <p:spPr>
          <a:xfrm>
            <a:off x="6131520" y="5691240"/>
            <a:ext cx="1931400" cy="32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 anchor="ctr">
            <a:noAutofit/>
          </a:bodyPr>
          <a:p>
            <a:pPr algn="r">
              <a:lnSpc>
                <a:spcPct val="100000"/>
              </a:lnSpc>
            </a:pPr>
            <a:fld id="{ADD2F69E-EAA0-4B66-ACCA-67D3A22B3718}" type="slidenum">
              <a:rPr b="0" lang="ru-RU" sz="1000" spc="-1" strike="noStrike">
                <a:solidFill>
                  <a:srgbClr val="8b8b8b"/>
                </a:solidFill>
                <a:latin typeface="Arial"/>
              </a:rPr>
              <a:t>1</a:t>
            </a:fld>
            <a:endParaRPr b="0" lang="ru-RU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1332000" y="794880"/>
            <a:ext cx="6796440" cy="42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Сушеные ягоды жимолости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247" name="Table 2"/>
          <p:cNvGraphicFramePr/>
          <p:nvPr/>
        </p:nvGraphicFramePr>
        <p:xfrm>
          <a:off x="571320" y="4037400"/>
          <a:ext cx="4014720" cy="1119600"/>
        </p:xfrm>
        <a:graphic>
          <a:graphicData uri="http://schemas.openxmlformats.org/drawingml/2006/table">
            <a:tbl>
              <a:tblPr/>
              <a:tblGrid>
                <a:gridCol w="1553400"/>
                <a:gridCol w="964800"/>
                <a:gridCol w="1496880"/>
              </a:tblGrid>
              <a:tr h="3733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Производитель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Объем, л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Цена, руб.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3733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Приморский край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0,25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350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73320"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0,25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220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</a:tbl>
          </a:graphicData>
        </a:graphic>
      </p:graphicFrame>
      <p:pic>
        <p:nvPicPr>
          <p:cNvPr id="248" name="Picture 4" descr=""/>
          <p:cNvPicPr/>
          <p:nvPr/>
        </p:nvPicPr>
        <p:blipFill>
          <a:blip r:embed="rId1"/>
          <a:stretch/>
        </p:blipFill>
        <p:spPr>
          <a:xfrm>
            <a:off x="6037200" y="3221280"/>
            <a:ext cx="2062440" cy="2062440"/>
          </a:xfrm>
          <a:prstGeom prst="rect">
            <a:avLst/>
          </a:prstGeom>
          <a:ln>
            <a:noFill/>
          </a:ln>
        </p:spPr>
      </p:pic>
      <p:pic>
        <p:nvPicPr>
          <p:cNvPr id="249" name="Picture 5" descr=""/>
          <p:cNvPicPr/>
          <p:nvPr/>
        </p:nvPicPr>
        <p:blipFill>
          <a:blip r:embed="rId2"/>
          <a:stretch/>
        </p:blipFill>
        <p:spPr>
          <a:xfrm>
            <a:off x="4839120" y="3084480"/>
            <a:ext cx="2316600" cy="2316600"/>
          </a:xfrm>
          <a:prstGeom prst="rect">
            <a:avLst/>
          </a:prstGeom>
          <a:ln>
            <a:noFill/>
          </a:ln>
        </p:spPr>
      </p:pic>
      <p:sp>
        <p:nvSpPr>
          <p:cNvPr id="250" name="CustomShape 3"/>
          <p:cNvSpPr/>
          <p:nvPr/>
        </p:nvSpPr>
        <p:spPr>
          <a:xfrm>
            <a:off x="3178440" y="3076560"/>
            <a:ext cx="1112400" cy="51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Сироп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251" name="Table 4"/>
          <p:cNvGraphicFramePr/>
          <p:nvPr/>
        </p:nvGraphicFramePr>
        <p:xfrm>
          <a:off x="605880" y="1667520"/>
          <a:ext cx="4503240" cy="1119600"/>
        </p:xfrm>
        <a:graphic>
          <a:graphicData uri="http://schemas.openxmlformats.org/drawingml/2006/table">
            <a:tbl>
              <a:tblPr/>
              <a:tblGrid>
                <a:gridCol w="2034360"/>
                <a:gridCol w="967680"/>
                <a:gridCol w="1501560"/>
              </a:tblGrid>
              <a:tr h="3733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Производитель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Масса,г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Цена, руб.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3733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ТМ "Сибирские просторы" 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733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Дар Алтая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</a:tbl>
          </a:graphicData>
        </a:graphic>
      </p:graphicFrame>
      <p:pic>
        <p:nvPicPr>
          <p:cNvPr id="252" name="Picture 2" descr=""/>
          <p:cNvPicPr/>
          <p:nvPr/>
        </p:nvPicPr>
        <p:blipFill>
          <a:blip r:embed="rId3"/>
          <a:stretch/>
        </p:blipFill>
        <p:spPr>
          <a:xfrm>
            <a:off x="6252480" y="1140840"/>
            <a:ext cx="1973160" cy="1973160"/>
          </a:xfrm>
          <a:prstGeom prst="rect">
            <a:avLst/>
          </a:prstGeom>
          <a:ln>
            <a:noFill/>
          </a:ln>
        </p:spPr>
      </p:pic>
      <p:pic>
        <p:nvPicPr>
          <p:cNvPr id="253" name="Picture 3" descr=""/>
          <p:cNvPicPr/>
          <p:nvPr/>
        </p:nvPicPr>
        <p:blipFill>
          <a:blip r:embed="rId4"/>
          <a:stretch/>
        </p:blipFill>
        <p:spPr>
          <a:xfrm>
            <a:off x="4601880" y="1180440"/>
            <a:ext cx="2286720" cy="1934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CustomShape 1"/>
          <p:cNvSpPr/>
          <p:nvPr/>
        </p:nvSpPr>
        <p:spPr>
          <a:xfrm>
            <a:off x="1332000" y="703440"/>
            <a:ext cx="6796440" cy="61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latin typeface="Calibri"/>
              </a:rPr>
              <a:t>Варенье</a:t>
            </a:r>
            <a:endParaRPr b="0" lang="ru-RU" sz="4000" spc="-1" strike="noStrike">
              <a:latin typeface="Arial"/>
            </a:endParaRPr>
          </a:p>
        </p:txBody>
      </p:sp>
      <p:pic>
        <p:nvPicPr>
          <p:cNvPr id="255" name="Picture 5" descr=""/>
          <p:cNvPicPr/>
          <p:nvPr/>
        </p:nvPicPr>
        <p:blipFill>
          <a:blip r:embed="rId1"/>
          <a:srcRect l="12506" t="0" r="12126" b="0"/>
          <a:stretch/>
        </p:blipFill>
        <p:spPr>
          <a:xfrm>
            <a:off x="4968000" y="4464000"/>
            <a:ext cx="1144080" cy="1518480"/>
          </a:xfrm>
          <a:prstGeom prst="rect">
            <a:avLst/>
          </a:prstGeom>
          <a:ln>
            <a:noFill/>
          </a:ln>
        </p:spPr>
      </p:pic>
      <p:pic>
        <p:nvPicPr>
          <p:cNvPr id="256" name="Picture 6" descr=""/>
          <p:cNvPicPr/>
          <p:nvPr/>
        </p:nvPicPr>
        <p:blipFill>
          <a:blip r:embed="rId2"/>
          <a:srcRect l="17719" t="0" r="6404" b="0"/>
          <a:stretch/>
        </p:blipFill>
        <p:spPr>
          <a:xfrm>
            <a:off x="6264000" y="4436280"/>
            <a:ext cx="1249920" cy="1647360"/>
          </a:xfrm>
          <a:prstGeom prst="rect">
            <a:avLst/>
          </a:prstGeom>
          <a:ln>
            <a:noFill/>
          </a:ln>
        </p:spPr>
      </p:pic>
      <p:pic>
        <p:nvPicPr>
          <p:cNvPr id="257" name="Picture 7" descr=""/>
          <p:cNvPicPr/>
          <p:nvPr/>
        </p:nvPicPr>
        <p:blipFill>
          <a:blip r:embed="rId3"/>
          <a:stretch/>
        </p:blipFill>
        <p:spPr>
          <a:xfrm>
            <a:off x="7236000" y="4653000"/>
            <a:ext cx="971640" cy="1322640"/>
          </a:xfrm>
          <a:prstGeom prst="rect">
            <a:avLst/>
          </a:prstGeom>
          <a:ln>
            <a:noFill/>
          </a:ln>
        </p:spPr>
      </p:pic>
      <p:pic>
        <p:nvPicPr>
          <p:cNvPr id="258" name="Picture 1" descr=""/>
          <p:cNvPicPr/>
          <p:nvPr/>
        </p:nvPicPr>
        <p:blipFill>
          <a:blip r:embed="rId4"/>
          <a:srcRect l="19260" t="4170" r="18254" b="9513"/>
          <a:stretch/>
        </p:blipFill>
        <p:spPr>
          <a:xfrm>
            <a:off x="295200" y="4536000"/>
            <a:ext cx="1046880" cy="1446840"/>
          </a:xfrm>
          <a:prstGeom prst="rect">
            <a:avLst/>
          </a:prstGeom>
          <a:ln>
            <a:noFill/>
          </a:ln>
        </p:spPr>
      </p:pic>
      <p:graphicFrame>
        <p:nvGraphicFramePr>
          <p:cNvPr id="259" name="Table 2"/>
          <p:cNvGraphicFramePr/>
          <p:nvPr/>
        </p:nvGraphicFramePr>
        <p:xfrm>
          <a:off x="385920" y="1396800"/>
          <a:ext cx="7605720" cy="2851560"/>
        </p:xfrm>
        <a:graphic>
          <a:graphicData uri="http://schemas.openxmlformats.org/drawingml/2006/table">
            <a:tbl>
              <a:tblPr/>
              <a:tblGrid>
                <a:gridCol w="1927440"/>
                <a:gridCol w="2820960"/>
                <a:gridCol w="551160"/>
                <a:gridCol w="1396440"/>
                <a:gridCol w="910080"/>
              </a:tblGrid>
              <a:tr h="259200"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Название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Состав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Вес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Производитель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Цена, евро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521280">
                <a:tc>
                  <a:txBody>
                    <a:bodyPr lIns="5040" rIns="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  <a:ea typeface="Microsoft YaHei"/>
                        </a:rPr>
                        <a:t>Варенье из жимолости с сосновыми шишками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Молодые сосновые шишки, жимолость, сахар, вода, лимонный сок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250 г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Территория Тайги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 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3,6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  <a:ea typeface="Microsoft YaHei"/>
                        </a:rPr>
                        <a:t>Варенье из жимолости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Жимолость, сахар, вода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220 г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 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Царь Берендей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4,2 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  <a:ea typeface="Microsoft YaHei"/>
                        </a:rPr>
                        <a:t>Варенье из жимолости с яблоком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Яблоко, жимолость, сахар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300 г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Сибирские Афины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3,1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  <a:ea typeface="Microsoft YaHei"/>
                        </a:rPr>
                        <a:t>Варенье из жимолости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Жимолость, сахар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200 г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Сибирский знахарь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 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3,1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  <a:ea typeface="Microsoft YaHei"/>
                        </a:rPr>
                        <a:t>Варенье из жимолости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  <a:ea typeface="Microsoft YaHei"/>
                        </a:rPr>
                        <a:t> 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Жимолость, сахар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200 г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Сибирский кедр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3,7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74320"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  <a:ea typeface="Microsoft YaHei"/>
                        </a:rPr>
                        <a:t>Варенье из жимолости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Жимолость, сахар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440 г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 </a:t>
                      </a: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Таежный тайник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5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48640"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Варенье из жимолости с имбирем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Calibri Light"/>
                        <a:ea typeface="Microsoft YaHei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br/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сахар, вода, лимонный сок, жимолость, имбирь</a:t>
                      </a:r>
                      <a:endParaRPr b="0" lang="ru-RU" sz="1200" spc="-1" strike="noStrike">
                        <a:solidFill>
                          <a:srgbClr val="000000"/>
                        </a:solidFill>
                        <a:latin typeface="Calibri Light"/>
                        <a:ea typeface="Microsoft YaHei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290 г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Сибирские Афины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4,2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89800"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Варенье из жимолости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Ягоды жимолости 90%, сахар 10%.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280 г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Шуйские ягоды</a:t>
                      </a:r>
                      <a:endParaRPr b="0" lang="ru-RU" sz="12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300" spc="-1" strike="noStrike">
                          <a:latin typeface="Times New Roman"/>
                        </a:rPr>
                        <a:t>3,5-4</a:t>
                      </a:r>
                      <a:endParaRPr b="0" lang="ru-RU" sz="13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60" name="Picture 2" descr=""/>
          <p:cNvPicPr/>
          <p:nvPr/>
        </p:nvPicPr>
        <p:blipFill>
          <a:blip r:embed="rId5"/>
          <a:stretch/>
        </p:blipFill>
        <p:spPr>
          <a:xfrm>
            <a:off x="1296000" y="4608000"/>
            <a:ext cx="1643760" cy="1643760"/>
          </a:xfrm>
          <a:prstGeom prst="rect">
            <a:avLst/>
          </a:prstGeom>
          <a:ln>
            <a:noFill/>
          </a:ln>
        </p:spPr>
      </p:pic>
      <p:pic>
        <p:nvPicPr>
          <p:cNvPr id="261" name="Picture 8" descr=""/>
          <p:cNvPicPr/>
          <p:nvPr/>
        </p:nvPicPr>
        <p:blipFill>
          <a:blip r:embed="rId6"/>
          <a:stretch/>
        </p:blipFill>
        <p:spPr>
          <a:xfrm>
            <a:off x="3888000" y="4665960"/>
            <a:ext cx="979560" cy="1381680"/>
          </a:xfrm>
          <a:prstGeom prst="rect">
            <a:avLst/>
          </a:prstGeom>
          <a:ln>
            <a:noFill/>
          </a:ln>
        </p:spPr>
      </p:pic>
      <p:pic>
        <p:nvPicPr>
          <p:cNvPr id="262" name="Picture 11" descr=""/>
          <p:cNvPicPr/>
          <p:nvPr/>
        </p:nvPicPr>
        <p:blipFill>
          <a:blip r:embed="rId7"/>
          <a:stretch/>
        </p:blipFill>
        <p:spPr>
          <a:xfrm>
            <a:off x="2178000" y="4248360"/>
            <a:ext cx="2141640" cy="2141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1332000" y="653400"/>
            <a:ext cx="6796440" cy="7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4" name="Picture 2" descr=""/>
          <p:cNvPicPr/>
          <p:nvPr/>
        </p:nvPicPr>
        <p:blipFill>
          <a:blip r:embed="rId1"/>
          <a:stretch/>
        </p:blipFill>
        <p:spPr>
          <a:xfrm>
            <a:off x="5501520" y="1471320"/>
            <a:ext cx="1748160" cy="1748160"/>
          </a:xfrm>
          <a:prstGeom prst="rect">
            <a:avLst/>
          </a:prstGeom>
          <a:ln>
            <a:noFill/>
          </a:ln>
        </p:spPr>
      </p:pic>
      <p:sp>
        <p:nvSpPr>
          <p:cNvPr id="265" name="TextShape 2"/>
          <p:cNvSpPr txBox="1"/>
          <p:nvPr/>
        </p:nvSpPr>
        <p:spPr>
          <a:xfrm>
            <a:off x="2192400" y="930600"/>
            <a:ext cx="1774800" cy="446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Мармелад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266" name="Table 3"/>
          <p:cNvGraphicFramePr/>
          <p:nvPr/>
        </p:nvGraphicFramePr>
        <p:xfrm>
          <a:off x="328320" y="1450440"/>
          <a:ext cx="5454720" cy="1119600"/>
        </p:xfrm>
        <a:graphic>
          <a:graphicData uri="http://schemas.openxmlformats.org/drawingml/2006/table">
            <a:tbl>
              <a:tblPr/>
              <a:tblGrid>
                <a:gridCol w="1553400"/>
                <a:gridCol w="1701720"/>
                <a:gridCol w="703080"/>
                <a:gridCol w="907200"/>
              </a:tblGrid>
              <a:tr h="3733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Производитель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Состав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Вес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Цена, евро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3733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ЛюбэльЭко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Фруктоза, патока, жимолость, пектин, лактат натрия, лимонная кислота.</a:t>
                      </a:r>
                      <a:endParaRPr b="0" lang="ru-RU" sz="14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240 g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3,1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  <a:tr h="3733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Долина цветов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260 g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3,3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bf1e8"/>
                    </a:solidFill>
                  </a:tcPr>
                </a:tc>
              </a:tr>
            </a:tbl>
          </a:graphicData>
        </a:graphic>
      </p:graphicFrame>
      <p:sp>
        <p:nvSpPr>
          <p:cNvPr id="267" name="TextShape 4"/>
          <p:cNvSpPr txBox="1"/>
          <p:nvPr/>
        </p:nvSpPr>
        <p:spPr>
          <a:xfrm>
            <a:off x="2052000" y="3342600"/>
            <a:ext cx="2302200" cy="446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0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Altai Bio мыло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268" name="Table 5"/>
          <p:cNvGraphicFramePr/>
          <p:nvPr/>
        </p:nvGraphicFramePr>
        <p:xfrm>
          <a:off x="429480" y="4336920"/>
          <a:ext cx="5454720" cy="746280"/>
        </p:xfrm>
        <a:graphic>
          <a:graphicData uri="http://schemas.openxmlformats.org/drawingml/2006/table">
            <a:tbl>
              <a:tblPr/>
              <a:tblGrid>
                <a:gridCol w="1553400"/>
                <a:gridCol w="1440000"/>
                <a:gridCol w="964800"/>
                <a:gridCol w="1496880"/>
              </a:tblGrid>
              <a:tr h="3733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Производитель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Состав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вес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Цена, евро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3733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2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Две линии</a:t>
                      </a:r>
                      <a:endParaRPr b="0" lang="ru-RU" sz="12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… </a:t>
                      </a: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сок жимолости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300 g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3,1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</a:tbl>
          </a:graphicData>
        </a:graphic>
      </p:graphicFrame>
      <p:pic>
        <p:nvPicPr>
          <p:cNvPr id="269" name="Picture 4" descr=""/>
          <p:cNvPicPr/>
          <p:nvPr/>
        </p:nvPicPr>
        <p:blipFill>
          <a:blip r:embed="rId2"/>
          <a:stretch/>
        </p:blipFill>
        <p:spPr>
          <a:xfrm>
            <a:off x="5133600" y="3542760"/>
            <a:ext cx="2112480" cy="191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1332000" y="653400"/>
            <a:ext cx="6796440" cy="7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1" name="Picture 2" descr=""/>
          <p:cNvPicPr/>
          <p:nvPr/>
        </p:nvPicPr>
        <p:blipFill>
          <a:blip r:embed="rId1"/>
          <a:stretch/>
        </p:blipFill>
        <p:spPr>
          <a:xfrm>
            <a:off x="864000" y="1800000"/>
            <a:ext cx="2592000" cy="2592000"/>
          </a:xfrm>
          <a:prstGeom prst="rect">
            <a:avLst/>
          </a:prstGeom>
          <a:ln>
            <a:noFill/>
          </a:ln>
        </p:spPr>
      </p:pic>
      <p:pic>
        <p:nvPicPr>
          <p:cNvPr id="272" name="Picture 3" descr=""/>
          <p:cNvPicPr/>
          <p:nvPr/>
        </p:nvPicPr>
        <p:blipFill>
          <a:blip r:embed="rId2"/>
          <a:stretch/>
        </p:blipFill>
        <p:spPr>
          <a:xfrm>
            <a:off x="4104000" y="2562840"/>
            <a:ext cx="993600" cy="3053160"/>
          </a:xfrm>
          <a:prstGeom prst="rect">
            <a:avLst/>
          </a:prstGeom>
          <a:ln>
            <a:noFill/>
          </a:ln>
        </p:spPr>
      </p:pic>
      <p:pic>
        <p:nvPicPr>
          <p:cNvPr id="273" name="Picture 4" descr=""/>
          <p:cNvPicPr/>
          <p:nvPr/>
        </p:nvPicPr>
        <p:blipFill>
          <a:blip r:embed="rId3"/>
          <a:stretch/>
        </p:blipFill>
        <p:spPr>
          <a:xfrm>
            <a:off x="6408000" y="2268720"/>
            <a:ext cx="1584000" cy="2123280"/>
          </a:xfrm>
          <a:prstGeom prst="rect">
            <a:avLst/>
          </a:prstGeom>
          <a:ln>
            <a:noFill/>
          </a:ln>
        </p:spPr>
      </p:pic>
      <p:sp>
        <p:nvSpPr>
          <p:cNvPr id="274" name="TextShape 2"/>
          <p:cNvSpPr txBox="1"/>
          <p:nvPr/>
        </p:nvSpPr>
        <p:spPr>
          <a:xfrm>
            <a:off x="2446920" y="811800"/>
            <a:ext cx="4285080" cy="801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Молочные продукты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CustomShape 1"/>
          <p:cNvSpPr/>
          <p:nvPr/>
        </p:nvSpPr>
        <p:spPr>
          <a:xfrm>
            <a:off x="1332000" y="653400"/>
            <a:ext cx="6796440" cy="7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CustomShape 2"/>
          <p:cNvSpPr/>
          <p:nvPr/>
        </p:nvSpPr>
        <p:spPr>
          <a:xfrm>
            <a:off x="2193120" y="548640"/>
            <a:ext cx="3861720" cy="668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"/>
                <a:ea typeface="DejaVu Sans"/>
              </a:rPr>
              <a:t>Кедрово-жимолостный коктейль</a:t>
            </a:r>
            <a:endParaRPr b="0" lang="ru-RU" sz="2000" spc="-1" strike="noStrike">
              <a:latin typeface="Arial"/>
            </a:endParaRPr>
          </a:p>
        </p:txBody>
      </p:sp>
      <p:graphicFrame>
        <p:nvGraphicFramePr>
          <p:cNvPr id="277" name="Table 3"/>
          <p:cNvGraphicFramePr/>
          <p:nvPr/>
        </p:nvGraphicFramePr>
        <p:xfrm>
          <a:off x="694800" y="1451160"/>
          <a:ext cx="5295960" cy="1675080"/>
        </p:xfrm>
        <a:graphic>
          <a:graphicData uri="http://schemas.openxmlformats.org/drawingml/2006/table">
            <a:tbl>
              <a:tblPr/>
              <a:tblGrid>
                <a:gridCol w="1505160"/>
                <a:gridCol w="2993760"/>
                <a:gridCol w="578520"/>
                <a:gridCol w="218880"/>
              </a:tblGrid>
              <a:tr h="51804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Производитель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Состав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Вес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115740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Шуйские ягоды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Кедровое молочко (ядро ореха кедрового, вода) не менее 40%, пюре из клубники и малины не менее 40%, сок жимолости 5%, артезианская вода, сахар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250 г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</a:tbl>
          </a:graphicData>
        </a:graphic>
      </p:graphicFrame>
      <p:pic>
        <p:nvPicPr>
          <p:cNvPr id="278" name="Picture 2" descr=""/>
          <p:cNvPicPr/>
          <p:nvPr/>
        </p:nvPicPr>
        <p:blipFill>
          <a:blip r:embed="rId1"/>
          <a:stretch/>
        </p:blipFill>
        <p:spPr>
          <a:xfrm>
            <a:off x="6171480" y="1379160"/>
            <a:ext cx="1760040" cy="1760040"/>
          </a:xfrm>
          <a:prstGeom prst="rect">
            <a:avLst/>
          </a:prstGeom>
          <a:ln>
            <a:noFill/>
          </a:ln>
        </p:spPr>
      </p:pic>
      <p:pic>
        <p:nvPicPr>
          <p:cNvPr id="279" name="Picture 3" descr=""/>
          <p:cNvPicPr/>
          <p:nvPr/>
        </p:nvPicPr>
        <p:blipFill>
          <a:blip r:embed="rId2"/>
          <a:stretch/>
        </p:blipFill>
        <p:spPr>
          <a:xfrm>
            <a:off x="5982480" y="3462480"/>
            <a:ext cx="2138040" cy="2138040"/>
          </a:xfrm>
          <a:prstGeom prst="rect">
            <a:avLst/>
          </a:prstGeom>
          <a:ln>
            <a:noFill/>
          </a:ln>
        </p:spPr>
      </p:pic>
      <p:sp>
        <p:nvSpPr>
          <p:cNvPr id="280" name="TextShape 4"/>
          <p:cNvSpPr txBox="1"/>
          <p:nvPr/>
        </p:nvSpPr>
        <p:spPr>
          <a:xfrm>
            <a:off x="2394720" y="3306600"/>
            <a:ext cx="2518560" cy="446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spAutoFit/>
          </a:bodyPr>
          <a:p>
            <a:r>
              <a:rPr b="1" lang="ru-RU" sz="2800" spc="-1" strike="noStrike">
                <a:solidFill>
                  <a:srgbClr val="000000"/>
                </a:solidFill>
                <a:latin typeface="Calibri Light"/>
                <a:ea typeface="DejaVu Sans"/>
              </a:rPr>
              <a:t>Фруктовая икра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281" name="Table 5"/>
          <p:cNvGraphicFramePr/>
          <p:nvPr/>
        </p:nvGraphicFramePr>
        <p:xfrm>
          <a:off x="706680" y="3840120"/>
          <a:ext cx="5275800" cy="1675080"/>
        </p:xfrm>
        <a:graphic>
          <a:graphicData uri="http://schemas.openxmlformats.org/drawingml/2006/table">
            <a:tbl>
              <a:tblPr/>
              <a:tblGrid>
                <a:gridCol w="1470600"/>
                <a:gridCol w="1746360"/>
                <a:gridCol w="941040"/>
                <a:gridCol w="1118160"/>
              </a:tblGrid>
              <a:tr h="304920"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Производитель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Состав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Вес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Цена, евро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70ad47"/>
                    </a:solidFill>
                  </a:tcPr>
                </a:tc>
              </a:tr>
              <a:tr h="1370520"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Волшебная сибирь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Сок жимолости, очищенная вода, сахар, экстракт ламинарии (альгинат натрия).</a:t>
                      </a:r>
                      <a:endParaRPr b="0" lang="ru-RU" sz="1400" spc="-1" strike="noStrike">
                        <a:latin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110 g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  <a:tc>
                  <a:txBody>
                    <a:bodyPr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2,1</a:t>
                      </a:r>
                      <a:endParaRPr b="0" lang="ru-RU" sz="1400" spc="-1" strike="noStrike">
                        <a:latin typeface="Times New Roman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4e2c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1332000" y="582480"/>
            <a:ext cx="6796440" cy="85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Ассоциация производителей жимолости России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936720" y="4321080"/>
            <a:ext cx="4246920" cy="790920"/>
          </a:xfrm>
          <a:custGeom>
            <a:avLst/>
            <a:gdLst/>
            <a:ahLst/>
            <a:rect l="l" t="t" r="r" b="b"/>
            <a:pathLst>
              <a:path w="11802" h="2202">
                <a:moveTo>
                  <a:pt x="366" y="0"/>
                </a:moveTo>
                <a:cubicBezTo>
                  <a:pt x="183" y="0"/>
                  <a:pt x="0" y="183"/>
                  <a:pt x="0" y="366"/>
                </a:cubicBezTo>
                <a:lnTo>
                  <a:pt x="0" y="1834"/>
                </a:lnTo>
                <a:cubicBezTo>
                  <a:pt x="0" y="2017"/>
                  <a:pt x="183" y="2201"/>
                  <a:pt x="366" y="2201"/>
                </a:cubicBezTo>
                <a:lnTo>
                  <a:pt x="11434" y="2201"/>
                </a:lnTo>
                <a:cubicBezTo>
                  <a:pt x="11617" y="2201"/>
                  <a:pt x="11801" y="2017"/>
                  <a:pt x="11801" y="1834"/>
                </a:cubicBezTo>
                <a:lnTo>
                  <a:pt x="11801" y="366"/>
                </a:lnTo>
                <a:cubicBezTo>
                  <a:pt x="11801" y="183"/>
                  <a:pt x="11617" y="0"/>
                  <a:pt x="11434" y="0"/>
                </a:cubicBezTo>
                <a:lnTo>
                  <a:pt x="366" y="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84" name="Picture 6" descr=""/>
          <p:cNvPicPr/>
          <p:nvPr/>
        </p:nvPicPr>
        <p:blipFill>
          <a:blip r:embed="rId1"/>
          <a:stretch/>
        </p:blipFill>
        <p:spPr>
          <a:xfrm>
            <a:off x="1261440" y="3096000"/>
            <a:ext cx="1385640" cy="736560"/>
          </a:xfrm>
          <a:prstGeom prst="rect">
            <a:avLst/>
          </a:prstGeom>
          <a:ln>
            <a:noFill/>
          </a:ln>
        </p:spPr>
      </p:pic>
      <p:pic>
        <p:nvPicPr>
          <p:cNvPr id="285" name="Picture 18" descr=""/>
          <p:cNvPicPr/>
          <p:nvPr/>
        </p:nvPicPr>
        <p:blipFill>
          <a:blip r:embed="rId2"/>
          <a:stretch/>
        </p:blipFill>
        <p:spPr>
          <a:xfrm>
            <a:off x="408240" y="1781640"/>
            <a:ext cx="1427400" cy="846360"/>
          </a:xfrm>
          <a:prstGeom prst="rect">
            <a:avLst/>
          </a:prstGeom>
          <a:ln>
            <a:noFill/>
          </a:ln>
        </p:spPr>
      </p:pic>
      <p:pic>
        <p:nvPicPr>
          <p:cNvPr id="286" name="Picture 20" descr=""/>
          <p:cNvPicPr/>
          <p:nvPr/>
        </p:nvPicPr>
        <p:blipFill>
          <a:blip r:embed="rId3"/>
          <a:stretch/>
        </p:blipFill>
        <p:spPr>
          <a:xfrm>
            <a:off x="3739680" y="1668960"/>
            <a:ext cx="1413360" cy="1064160"/>
          </a:xfrm>
          <a:prstGeom prst="rect">
            <a:avLst/>
          </a:prstGeom>
          <a:ln>
            <a:noFill/>
          </a:ln>
        </p:spPr>
      </p:pic>
      <p:pic>
        <p:nvPicPr>
          <p:cNvPr id="287" name="Picture 21" descr=""/>
          <p:cNvPicPr/>
          <p:nvPr/>
        </p:nvPicPr>
        <p:blipFill>
          <a:blip r:embed="rId4"/>
          <a:srcRect l="4213" t="13293" r="78217" b="53765"/>
          <a:stretch/>
        </p:blipFill>
        <p:spPr>
          <a:xfrm>
            <a:off x="3198960" y="2883600"/>
            <a:ext cx="1281960" cy="1352160"/>
          </a:xfrm>
          <a:prstGeom prst="rect">
            <a:avLst/>
          </a:prstGeom>
          <a:ln>
            <a:noFill/>
          </a:ln>
        </p:spPr>
      </p:pic>
      <p:pic>
        <p:nvPicPr>
          <p:cNvPr id="288" name="Рисунок 26" descr=""/>
          <p:cNvPicPr/>
          <p:nvPr/>
        </p:nvPicPr>
        <p:blipFill>
          <a:blip r:embed="rId5"/>
          <a:srcRect l="0" t="9934" r="0" b="22066"/>
          <a:stretch/>
        </p:blipFill>
        <p:spPr>
          <a:xfrm>
            <a:off x="1946520" y="1575720"/>
            <a:ext cx="1652760" cy="1123560"/>
          </a:xfrm>
          <a:prstGeom prst="rect">
            <a:avLst/>
          </a:prstGeom>
          <a:ln>
            <a:noFill/>
          </a:ln>
        </p:spPr>
      </p:pic>
      <p:pic>
        <p:nvPicPr>
          <p:cNvPr id="289" name="Picture 2" descr=""/>
          <p:cNvPicPr/>
          <p:nvPr/>
        </p:nvPicPr>
        <p:blipFill>
          <a:blip r:embed="rId6"/>
          <a:stretch/>
        </p:blipFill>
        <p:spPr>
          <a:xfrm>
            <a:off x="5400720" y="1584720"/>
            <a:ext cx="2782800" cy="3710880"/>
          </a:xfrm>
          <a:prstGeom prst="rect">
            <a:avLst/>
          </a:prstGeom>
          <a:ln>
            <a:noFill/>
          </a:ln>
        </p:spPr>
      </p:pic>
      <p:sp>
        <p:nvSpPr>
          <p:cNvPr id="290" name="CustomShape 3"/>
          <p:cNvSpPr/>
          <p:nvPr/>
        </p:nvSpPr>
        <p:spPr>
          <a:xfrm>
            <a:off x="2038680" y="4502880"/>
            <a:ext cx="28854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http://lonicera.world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91" name="Picture 2" descr=""/>
          <p:cNvPicPr/>
          <p:nvPr/>
        </p:nvPicPr>
        <p:blipFill>
          <a:blip r:embed="rId7"/>
          <a:stretch/>
        </p:blipFill>
        <p:spPr>
          <a:xfrm>
            <a:off x="1296720" y="4383360"/>
            <a:ext cx="692640" cy="69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CustomShape 1"/>
          <p:cNvSpPr/>
          <p:nvPr/>
        </p:nvSpPr>
        <p:spPr>
          <a:xfrm>
            <a:off x="1332000" y="653400"/>
            <a:ext cx="6796440" cy="7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3" name="CustomShape 2"/>
          <p:cNvSpPr/>
          <p:nvPr/>
        </p:nvSpPr>
        <p:spPr>
          <a:xfrm>
            <a:off x="216000" y="685080"/>
            <a:ext cx="855864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  <a:ea typeface="DejaVu Sans"/>
              </a:rPr>
              <a:t>Перспективы промышленного производства жимолости в России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3024000" y="1656360"/>
            <a:ext cx="2375280" cy="1439280"/>
          </a:xfrm>
          <a:prstGeom prst="ellipse">
            <a:avLst/>
          </a:pr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Ключевой фактор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100 руб/кг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1,5 евро/кг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5" name="CustomShape 4"/>
          <p:cNvSpPr/>
          <p:nvPr/>
        </p:nvSpPr>
        <p:spPr>
          <a:xfrm rot="18468000">
            <a:off x="2322360" y="2997000"/>
            <a:ext cx="1079280" cy="575280"/>
          </a:xfrm>
          <a:custGeom>
            <a:avLst/>
            <a:gdLst/>
            <a:ahLst/>
            <a:rect l="l" t="t" r="r" b="b"/>
            <a:pathLst>
              <a:path w="3002" h="1601">
                <a:moveTo>
                  <a:pt x="3000" y="400"/>
                </a:moveTo>
                <a:lnTo>
                  <a:pt x="750" y="399"/>
                </a:lnTo>
                <a:lnTo>
                  <a:pt x="750" y="0"/>
                </a:lnTo>
                <a:lnTo>
                  <a:pt x="0" y="800"/>
                </a:lnTo>
                <a:lnTo>
                  <a:pt x="749" y="1600"/>
                </a:lnTo>
                <a:lnTo>
                  <a:pt x="749" y="1200"/>
                </a:lnTo>
                <a:lnTo>
                  <a:pt x="3001" y="1200"/>
                </a:lnTo>
                <a:lnTo>
                  <a:pt x="3000" y="400"/>
                </a:lnTo>
              </a:path>
            </a:pathLst>
          </a:cu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6" name="CustomShape 5"/>
          <p:cNvSpPr/>
          <p:nvPr/>
        </p:nvSpPr>
        <p:spPr>
          <a:xfrm rot="13897200">
            <a:off x="4986360" y="3025080"/>
            <a:ext cx="1079280" cy="575280"/>
          </a:xfrm>
          <a:custGeom>
            <a:avLst/>
            <a:gdLst/>
            <a:ahLst/>
            <a:rect l="l" t="t" r="r" b="b"/>
            <a:pathLst>
              <a:path w="3004" h="1601">
                <a:moveTo>
                  <a:pt x="3001" y="396"/>
                </a:moveTo>
                <a:lnTo>
                  <a:pt x="750" y="400"/>
                </a:lnTo>
                <a:lnTo>
                  <a:pt x="749" y="0"/>
                </a:lnTo>
                <a:lnTo>
                  <a:pt x="0" y="801"/>
                </a:lnTo>
                <a:lnTo>
                  <a:pt x="752" y="1600"/>
                </a:lnTo>
                <a:lnTo>
                  <a:pt x="752" y="1200"/>
                </a:lnTo>
                <a:lnTo>
                  <a:pt x="3003" y="1196"/>
                </a:lnTo>
                <a:lnTo>
                  <a:pt x="3001" y="396"/>
                </a:lnTo>
              </a:path>
            </a:pathLst>
          </a:cu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6"/>
          <p:cNvSpPr/>
          <p:nvPr/>
        </p:nvSpPr>
        <p:spPr>
          <a:xfrm rot="16210800">
            <a:off x="3705480" y="3421080"/>
            <a:ext cx="1079280" cy="575280"/>
          </a:xfrm>
          <a:custGeom>
            <a:avLst/>
            <a:gdLst/>
            <a:ahLst/>
            <a:rect l="l" t="t" r="r" b="b"/>
            <a:pathLst>
              <a:path w="3002" h="1602">
                <a:moveTo>
                  <a:pt x="3000" y="400"/>
                </a:moveTo>
                <a:lnTo>
                  <a:pt x="749" y="400"/>
                </a:lnTo>
                <a:lnTo>
                  <a:pt x="750" y="0"/>
                </a:lnTo>
                <a:lnTo>
                  <a:pt x="0" y="800"/>
                </a:lnTo>
                <a:lnTo>
                  <a:pt x="750" y="1601"/>
                </a:lnTo>
                <a:lnTo>
                  <a:pt x="750" y="1200"/>
                </a:lnTo>
                <a:lnTo>
                  <a:pt x="3001" y="1200"/>
                </a:lnTo>
                <a:lnTo>
                  <a:pt x="3000" y="400"/>
                </a:lnTo>
              </a:path>
            </a:pathLst>
          </a:cu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98" name="CustomShape 7"/>
          <p:cNvSpPr/>
          <p:nvPr/>
        </p:nvSpPr>
        <p:spPr>
          <a:xfrm>
            <a:off x="3312000" y="4392360"/>
            <a:ext cx="1727280" cy="935280"/>
          </a:xfrm>
          <a:custGeom>
            <a:avLst/>
            <a:gdLst/>
            <a:ahLst/>
            <a:rect l="l" t="t" r="r" b="b"/>
            <a:pathLst>
              <a:path w="4802" h="2602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7"/>
                </a:lnTo>
                <a:cubicBezTo>
                  <a:pt x="0" y="2384"/>
                  <a:pt x="216" y="2601"/>
                  <a:pt x="433" y="2601"/>
                </a:cubicBezTo>
                <a:lnTo>
                  <a:pt x="4367" y="2601"/>
                </a:lnTo>
                <a:cubicBezTo>
                  <a:pt x="4584" y="2601"/>
                  <a:pt x="4801" y="2384"/>
                  <a:pt x="4801" y="2167"/>
                </a:cubicBezTo>
                <a:lnTo>
                  <a:pt x="4801" y="433"/>
                </a:lnTo>
                <a:cubicBezTo>
                  <a:pt x="4801" y="216"/>
                  <a:pt x="4584" y="0"/>
                  <a:pt x="4367" y="0"/>
                </a:cubicBezTo>
                <a:lnTo>
                  <a:pt x="433" y="0"/>
                </a:lnTo>
              </a:path>
            </a:pathLst>
          </a:cu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Посадочный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материал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99" name="CustomShape 8"/>
          <p:cNvSpPr/>
          <p:nvPr/>
        </p:nvSpPr>
        <p:spPr>
          <a:xfrm>
            <a:off x="720360" y="3888720"/>
            <a:ext cx="1727280" cy="935280"/>
          </a:xfrm>
          <a:custGeom>
            <a:avLst/>
            <a:gdLst/>
            <a:ahLst/>
            <a:rect l="l" t="t" r="r" b="b"/>
            <a:pathLst>
              <a:path w="4802" h="2602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7"/>
                </a:lnTo>
                <a:cubicBezTo>
                  <a:pt x="0" y="2384"/>
                  <a:pt x="216" y="2601"/>
                  <a:pt x="433" y="2601"/>
                </a:cubicBezTo>
                <a:lnTo>
                  <a:pt x="4367" y="2601"/>
                </a:lnTo>
                <a:cubicBezTo>
                  <a:pt x="4584" y="2601"/>
                  <a:pt x="4801" y="2384"/>
                  <a:pt x="4801" y="2167"/>
                </a:cubicBezTo>
                <a:lnTo>
                  <a:pt x="4801" y="433"/>
                </a:lnTo>
                <a:cubicBezTo>
                  <a:pt x="4801" y="216"/>
                  <a:pt x="4584" y="0"/>
                  <a:pt x="4367" y="0"/>
                </a:cubicBezTo>
                <a:lnTo>
                  <a:pt x="433" y="0"/>
                </a:lnTo>
              </a:path>
            </a:pathLst>
          </a:cu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Сорта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300" name="CustomShape 9"/>
          <p:cNvSpPr/>
          <p:nvPr/>
        </p:nvSpPr>
        <p:spPr>
          <a:xfrm>
            <a:off x="5904000" y="3888360"/>
            <a:ext cx="1727280" cy="935280"/>
          </a:xfrm>
          <a:custGeom>
            <a:avLst/>
            <a:gdLst/>
            <a:ahLst/>
            <a:rect l="l" t="t" r="r" b="b"/>
            <a:pathLst>
              <a:path w="4802" h="2602">
                <a:moveTo>
                  <a:pt x="433" y="0"/>
                </a:moveTo>
                <a:cubicBezTo>
                  <a:pt x="216" y="0"/>
                  <a:pt x="0" y="216"/>
                  <a:pt x="0" y="433"/>
                </a:cubicBezTo>
                <a:lnTo>
                  <a:pt x="0" y="2167"/>
                </a:lnTo>
                <a:cubicBezTo>
                  <a:pt x="0" y="2384"/>
                  <a:pt x="216" y="2601"/>
                  <a:pt x="433" y="2601"/>
                </a:cubicBezTo>
                <a:lnTo>
                  <a:pt x="4367" y="2601"/>
                </a:lnTo>
                <a:cubicBezTo>
                  <a:pt x="4584" y="2601"/>
                  <a:pt x="4801" y="2384"/>
                  <a:pt x="4801" y="2167"/>
                </a:cubicBezTo>
                <a:lnTo>
                  <a:pt x="4801" y="433"/>
                </a:lnTo>
                <a:cubicBezTo>
                  <a:pt x="4801" y="216"/>
                  <a:pt x="4584" y="0"/>
                  <a:pt x="4367" y="0"/>
                </a:cubicBezTo>
                <a:lnTo>
                  <a:pt x="433" y="0"/>
                </a:lnTo>
              </a:path>
            </a:pathLst>
          </a:custGeom>
          <a:solidFill>
            <a:srgbClr val="729fcf">
              <a:alpha val="50000"/>
            </a:srgbClr>
          </a:soli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Маркетинг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752760" y="2381040"/>
            <a:ext cx="6951240" cy="256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механизированная уборка и послеуборочная доработка</a:t>
            </a:r>
            <a:endParaRPr b="0" lang="ru-RU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Форма ягоды</a:t>
            </a:r>
            <a:endParaRPr b="0" lang="ru-RU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Набор сортов разных сроков созревания </a:t>
            </a:r>
            <a:r>
              <a:rPr b="0" lang="ru-RU" sz="1500" spc="-1" strike="noStrike">
                <a:solidFill>
                  <a:srgbClr val="000000"/>
                </a:solidFill>
                <a:latin typeface="Arial"/>
                <a:ea typeface="DejaVu Sans"/>
              </a:rPr>
              <a:t>(от ранних до поздних)</a:t>
            </a:r>
            <a:endParaRPr b="0" lang="ru-RU" sz="15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Вкус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217440" y="788040"/>
            <a:ext cx="8558640" cy="8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Сортимент для промышленного производства жимолости в России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CustomShape 1"/>
          <p:cNvSpPr/>
          <p:nvPr/>
        </p:nvSpPr>
        <p:spPr>
          <a:xfrm>
            <a:off x="325440" y="751680"/>
            <a:ext cx="8558640" cy="8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000000"/>
                </a:solidFill>
                <a:latin typeface="Arial"/>
                <a:ea typeface="DejaVu Sans"/>
              </a:rPr>
              <a:t>Посадочный материал для промышленного производства жимолости в России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304" name="CustomShape 2"/>
          <p:cNvSpPr/>
          <p:nvPr/>
        </p:nvSpPr>
        <p:spPr>
          <a:xfrm>
            <a:off x="347040" y="2447640"/>
            <a:ext cx="7428960" cy="23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Конкурентная цена в пределах 70 руб за стандартный саженец</a:t>
            </a:r>
            <a:endParaRPr b="0" lang="ru-RU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Соответствие отраслевому стандарту</a:t>
            </a:r>
            <a:endParaRPr b="0" lang="ru-RU" sz="18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701"/>
              </a:spcBef>
              <a:spcAft>
                <a:spcPts val="1701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  <a:ea typeface="DejaVu Sans"/>
              </a:rPr>
              <a:t>Закрытая корневая система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505440" y="859680"/>
            <a:ext cx="7414560" cy="820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Маркетинг для промышленного производства жимолости в России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306" name="CustomShape 2"/>
          <p:cNvSpPr/>
          <p:nvPr/>
        </p:nvSpPr>
        <p:spPr>
          <a:xfrm>
            <a:off x="303120" y="2231640"/>
            <a:ext cx="6464880" cy="2638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528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Формирование рынка ягод</a:t>
            </a:r>
            <a:endParaRPr b="0" lang="ru-RU" sz="24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Четкие стандарты качества ягод</a:t>
            </a:r>
            <a:endParaRPr b="0" lang="ru-RU" sz="2400" spc="-1" strike="noStrike">
              <a:latin typeface="Arial"/>
            </a:endParaRPr>
          </a:p>
          <a:p>
            <a:pPr marL="216000" indent="-215280">
              <a:lnSpc>
                <a:spcPct val="100000"/>
              </a:lnSpc>
              <a:spcBef>
                <a:spcPts val="1134"/>
              </a:spcBef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Пути реализации продукции помимо сетей супермаркетов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1332000" y="653400"/>
            <a:ext cx="6796440" cy="7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>
            <a:normAutofit fontScale="42000"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  <a:ea typeface="Calibri"/>
              </a:rPr>
              <a:t>История культуры жимолости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84" name="CustomShape 2"/>
          <p:cNvSpPr/>
          <p:nvPr/>
        </p:nvSpPr>
        <p:spPr>
          <a:xfrm>
            <a:off x="6226920" y="5673600"/>
            <a:ext cx="1931400" cy="32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 anchor="ctr">
            <a:noAutofit/>
          </a:bodyPr>
          <a:p>
            <a:pPr algn="r">
              <a:lnSpc>
                <a:spcPct val="100000"/>
              </a:lnSpc>
            </a:pPr>
            <a:fld id="{85F9D5B2-BCF4-476F-B508-4A322CC76484}" type="slidenum">
              <a:rPr b="0" lang="ru-RU" sz="1000" spc="-1" strike="noStrike">
                <a:solidFill>
                  <a:srgbClr val="8b8b8b"/>
                </a:solidFill>
                <a:latin typeface="Arial"/>
              </a:rPr>
              <a:t>2</a:t>
            </a:fld>
            <a:endParaRPr b="0" lang="ru-RU" sz="1000" spc="-1" strike="noStrike">
              <a:latin typeface="Arial"/>
            </a:endParaRPr>
          </a:p>
        </p:txBody>
      </p:sp>
      <p:sp>
        <p:nvSpPr>
          <p:cNvPr id="185" name="CustomShape 3"/>
          <p:cNvSpPr/>
          <p:nvPr/>
        </p:nvSpPr>
        <p:spPr>
          <a:xfrm>
            <a:off x="178920" y="5712840"/>
            <a:ext cx="2199960" cy="23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>
            <a:spAutoFit/>
          </a:bodyPr>
          <a:p>
            <a:pPr>
              <a:lnSpc>
                <a:spcPts val="1225"/>
              </a:lnSpc>
            </a:pPr>
            <a:r>
              <a:rPr b="0" lang="ru-RU" sz="1000" spc="-1" strike="noStrike">
                <a:solidFill>
                  <a:srgbClr val="808080"/>
                </a:solidFill>
                <a:latin typeface="Calibri"/>
                <a:ea typeface="DejaVu Sans"/>
              </a:rPr>
              <a:t>Название презентации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656280" y="1404360"/>
            <a:ext cx="8558640" cy="118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187" name="CustomShape 5"/>
          <p:cNvSpPr/>
          <p:nvPr/>
        </p:nvSpPr>
        <p:spPr>
          <a:xfrm>
            <a:off x="241200" y="59904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6"/>
          <p:cNvSpPr/>
          <p:nvPr/>
        </p:nvSpPr>
        <p:spPr>
          <a:xfrm>
            <a:off x="241200" y="1924560"/>
            <a:ext cx="8228160" cy="379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9" name="Shape 109" descr=""/>
          <p:cNvPicPr/>
          <p:nvPr/>
        </p:nvPicPr>
        <p:blipFill>
          <a:blip r:embed="rId1"/>
          <a:stretch/>
        </p:blipFill>
        <p:spPr>
          <a:xfrm>
            <a:off x="359280" y="1443240"/>
            <a:ext cx="5975280" cy="4155840"/>
          </a:xfrm>
          <a:prstGeom prst="rect">
            <a:avLst/>
          </a:prstGeom>
          <a:ln>
            <a:noFill/>
          </a:ln>
        </p:spPr>
      </p:pic>
      <p:sp>
        <p:nvSpPr>
          <p:cNvPr id="190" name="CustomShape 7"/>
          <p:cNvSpPr/>
          <p:nvPr/>
        </p:nvSpPr>
        <p:spPr>
          <a:xfrm>
            <a:off x="888120" y="1548000"/>
            <a:ext cx="5446440" cy="790920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19080">
            <a:solidFill>
              <a:srgbClr val="1f497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90000"/>
              </a:lnSpc>
            </a:pPr>
            <a:r>
              <a:rPr b="1" lang="ru-RU" sz="1500" spc="-1" strike="noStrike">
                <a:solidFill>
                  <a:srgbClr val="000000"/>
                </a:solidFill>
                <a:latin typeface="Calibri"/>
                <a:ea typeface="Calibri"/>
              </a:rPr>
              <a:t>Использование дикорастущих</a:t>
            </a:r>
            <a:r>
              <a:rPr b="0" lang="ru-RU" sz="1500" spc="-1" strike="noStrike">
                <a:solidFill>
                  <a:srgbClr val="000000"/>
                </a:solidFill>
                <a:latin typeface="Calibri"/>
                <a:ea typeface="Calibri"/>
              </a:rPr>
              <a:t> зарослей (первое упоминание в литературе В.Атласов (1697-1699) и С.Крашенинников (1756))</a:t>
            </a:r>
            <a:endParaRPr b="0" lang="ru-RU" sz="1500" spc="-1" strike="noStrike">
              <a:latin typeface="Arial"/>
            </a:endParaRPr>
          </a:p>
        </p:txBody>
      </p:sp>
      <p:sp>
        <p:nvSpPr>
          <p:cNvPr id="191" name="CustomShape 8"/>
          <p:cNvSpPr/>
          <p:nvPr/>
        </p:nvSpPr>
        <p:spPr>
          <a:xfrm>
            <a:off x="3167640" y="2556000"/>
            <a:ext cx="5038920" cy="574920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19080">
            <a:solidFill>
              <a:srgbClr val="1f497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90000"/>
              </a:lnSpc>
              <a:spcBef>
                <a:spcPts val="544"/>
              </a:spcBef>
            </a:pPr>
            <a:r>
              <a:rPr b="1" lang="ru-RU" sz="1300" spc="-1" strike="noStrike">
                <a:solidFill>
                  <a:srgbClr val="000000"/>
                </a:solidFill>
                <a:latin typeface="Calibri"/>
                <a:ea typeface="Calibri"/>
              </a:rPr>
              <a:t>Выращивание растений взятых из местной флоры</a:t>
            </a:r>
            <a:r>
              <a:rPr b="0" lang="ru-RU" sz="1300" spc="-1" strike="noStrike">
                <a:solidFill>
                  <a:srgbClr val="000000"/>
                </a:solidFill>
                <a:latin typeface="Calibri"/>
                <a:ea typeface="Calibri"/>
              </a:rPr>
              <a:t> (первое упоминание Т.Д.Мауритц 1896) и многочисленные рекомендации о введение жимолости в культуру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92" name="CustomShape 9"/>
          <p:cNvSpPr/>
          <p:nvPr/>
        </p:nvSpPr>
        <p:spPr>
          <a:xfrm>
            <a:off x="3311640" y="3240000"/>
            <a:ext cx="4608000" cy="502920"/>
          </a:xfrm>
          <a:prstGeom prst="roundRect">
            <a:avLst>
              <a:gd name="adj" fmla="val 16667"/>
            </a:avLst>
          </a:prstGeom>
          <a:solidFill>
            <a:srgbClr val="eeece1"/>
          </a:solidFill>
          <a:ln w="19080">
            <a:solidFill>
              <a:srgbClr val="1f497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90000"/>
              </a:lnSpc>
              <a:spcBef>
                <a:spcPts val="544"/>
              </a:spcBef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Интродукция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и возделывание растений из других регионов,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отбор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лучших генотипов и </a:t>
            </a: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гибридизация (начиная с 50-х годов ХХ века)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93" name="CustomShape 10"/>
          <p:cNvSpPr/>
          <p:nvPr/>
        </p:nvSpPr>
        <p:spPr>
          <a:xfrm>
            <a:off x="4182840" y="3852000"/>
            <a:ext cx="3231720" cy="2149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90000"/>
              </a:lnSpc>
              <a:spcBef>
                <a:spcPts val="544"/>
              </a:spcBef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Селекция на основе  мирового генофонда 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194" name="CustomShape 11"/>
          <p:cNvSpPr/>
          <p:nvPr/>
        </p:nvSpPr>
        <p:spPr>
          <a:xfrm>
            <a:off x="4823640" y="4500000"/>
            <a:ext cx="3231720" cy="35892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360">
            <a:solidFill>
              <a:schemeClr val="dk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91440" bIns="91440" anchor="ctr">
            <a:noAutofit/>
          </a:bodyPr>
          <a:p>
            <a:pPr>
              <a:lnSpc>
                <a:spcPct val="90000"/>
              </a:lnSpc>
              <a:spcBef>
                <a:spcPts val="544"/>
              </a:spcBef>
            </a:pPr>
            <a:r>
              <a:rPr b="1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Начало промышленного выращивания (10-е годы XXI века </a:t>
            </a:r>
            <a:endParaRPr b="0" lang="ru-RU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178920" y="5712840"/>
            <a:ext cx="2199960" cy="23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>
            <a:spAutoFit/>
          </a:bodyPr>
          <a:p>
            <a:pPr>
              <a:lnSpc>
                <a:spcPts val="1225"/>
              </a:lnSpc>
            </a:pPr>
            <a:r>
              <a:rPr b="0" lang="ru-RU" sz="1000" spc="-1" strike="noStrike">
                <a:solidFill>
                  <a:srgbClr val="808080"/>
                </a:solidFill>
                <a:latin typeface="Calibri"/>
                <a:ea typeface="DejaVu Sans"/>
              </a:rPr>
              <a:t>Название презентации</a:t>
            </a:r>
            <a:endParaRPr b="0" lang="ru-RU" sz="1000" spc="-1" strike="noStrike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5934240" y="5673600"/>
            <a:ext cx="1931400" cy="325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 anchor="ctr">
            <a:noAutofit/>
          </a:bodyPr>
          <a:p>
            <a:pPr algn="r">
              <a:lnSpc>
                <a:spcPct val="100000"/>
              </a:lnSpc>
            </a:pPr>
            <a:fld id="{76DD882F-36CE-40D7-B3E8-003D23050D77}" type="slidenum">
              <a:rPr b="0" lang="ru-RU" sz="10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000" spc="-1" strike="noStrike"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467640" y="3772440"/>
            <a:ext cx="7646040" cy="96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7440" bIns="37440">
            <a:normAutofit/>
          </a:bodyPr>
          <a:p>
            <a:pPr algn="ctr">
              <a:lnSpc>
                <a:spcPct val="100000"/>
              </a:lnSpc>
            </a:pPr>
            <a:r>
              <a:rPr b="0" lang="ru-RU" sz="2600" spc="-1" strike="noStrike">
                <a:solidFill>
                  <a:srgbClr val="808080"/>
                </a:solidFill>
                <a:latin typeface="Arial"/>
              </a:rPr>
              <a:t>Благодарю за внимание!</a:t>
            </a:r>
            <a:br/>
            <a:r>
              <a:rPr b="0" lang="ru-RU" sz="2600" spc="-1" strike="noStrike">
                <a:solidFill>
                  <a:srgbClr val="808080"/>
                </a:solidFill>
                <a:latin typeface="Arial"/>
              </a:rPr>
              <a:t>Вопросы?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467640" y="1189080"/>
            <a:ext cx="5544000" cy="244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TextShape 5"/>
          <p:cNvSpPr txBox="1"/>
          <p:nvPr/>
        </p:nvSpPr>
        <p:spPr>
          <a:xfrm>
            <a:off x="414000" y="244080"/>
            <a:ext cx="7451640" cy="47372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ru-RU" sz="3200" spc="-1" strike="noStrike">
                <a:latin typeface="Arial"/>
              </a:rPr>
              <a:t>Благодарю за внимание!</a:t>
            </a:r>
            <a:endParaRPr b="0" lang="ru-RU" sz="3200" spc="-1" strike="noStrike">
              <a:latin typeface="Arial"/>
            </a:endParaRPr>
          </a:p>
          <a:p>
            <a:pPr algn="ctr"/>
            <a:r>
              <a:rPr b="0" lang="ru-RU" sz="3200" spc="-1" strike="noStrike">
                <a:latin typeface="Arial"/>
              </a:rPr>
              <a:t>Вопросы?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1332000" y="552240"/>
            <a:ext cx="6796440" cy="91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3000" spc="-1" strike="noStrike">
                <a:solidFill>
                  <a:srgbClr val="000000"/>
                </a:solidFill>
                <a:latin typeface="Calibri"/>
                <a:ea typeface="Calibri"/>
              </a:rPr>
              <a:t>Природное разнообразие жимолости на территории России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96" name="CustomShape 2"/>
          <p:cNvSpPr/>
          <p:nvPr/>
        </p:nvSpPr>
        <p:spPr>
          <a:xfrm>
            <a:off x="122760" y="963000"/>
            <a:ext cx="7693200" cy="91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7" name="Shape 91" descr=""/>
          <p:cNvPicPr/>
          <p:nvPr/>
        </p:nvPicPr>
        <p:blipFill>
          <a:blip r:embed="rId1"/>
          <a:stretch/>
        </p:blipFill>
        <p:spPr>
          <a:xfrm>
            <a:off x="122760" y="2061000"/>
            <a:ext cx="7693200" cy="3537360"/>
          </a:xfrm>
          <a:prstGeom prst="rect">
            <a:avLst/>
          </a:prstGeom>
          <a:ln>
            <a:noFill/>
          </a:ln>
        </p:spPr>
      </p:pic>
      <p:sp>
        <p:nvSpPr>
          <p:cNvPr id="198" name="CustomShape 3"/>
          <p:cNvSpPr/>
          <p:nvPr/>
        </p:nvSpPr>
        <p:spPr>
          <a:xfrm>
            <a:off x="1365120" y="2798640"/>
            <a:ext cx="1534680" cy="226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L. pallasii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Ledeb.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199" name="CustomShape 4"/>
          <p:cNvSpPr/>
          <p:nvPr/>
        </p:nvSpPr>
        <p:spPr>
          <a:xfrm>
            <a:off x="5639760" y="2170440"/>
            <a:ext cx="2603520" cy="34128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L.kamtschatika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(Sevast.)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Pojark</a:t>
            </a:r>
            <a:r>
              <a:rPr b="0" lang="ru-RU" sz="1800" spc="-1" strike="noStrike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0" name="CustomShape 5"/>
          <p:cNvSpPr/>
          <p:nvPr/>
        </p:nvSpPr>
        <p:spPr>
          <a:xfrm>
            <a:off x="3702600" y="4739400"/>
            <a:ext cx="1000800" cy="22716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L.altaica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 Pall.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01" name="CustomShape 6"/>
          <p:cNvSpPr/>
          <p:nvPr/>
        </p:nvSpPr>
        <p:spPr>
          <a:xfrm>
            <a:off x="-37440" y="3083760"/>
            <a:ext cx="1000440" cy="22716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L.caerulea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 L.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02" name="CustomShape 7"/>
          <p:cNvSpPr/>
          <p:nvPr/>
        </p:nvSpPr>
        <p:spPr>
          <a:xfrm>
            <a:off x="1766160" y="4967640"/>
            <a:ext cx="1468080" cy="22680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L.stenantha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 Pojark.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03" name="CustomShape 8"/>
          <p:cNvSpPr/>
          <p:nvPr/>
        </p:nvSpPr>
        <p:spPr>
          <a:xfrm>
            <a:off x="2634120" y="5310000"/>
            <a:ext cx="599760" cy="341280"/>
          </a:xfrm>
          <a:prstGeom prst="ellipse">
            <a:avLst/>
          </a:prstGeom>
          <a:solidFill>
            <a:srgbClr val="92d050"/>
          </a:solidFill>
          <a:ln w="9360">
            <a:solidFill>
              <a:srgbClr val="8cb3e3"/>
            </a:solidFill>
            <a:round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204" name="CustomShape 9"/>
          <p:cNvSpPr/>
          <p:nvPr/>
        </p:nvSpPr>
        <p:spPr>
          <a:xfrm>
            <a:off x="2233440" y="5652720"/>
            <a:ext cx="1401120" cy="284040"/>
          </a:xfrm>
          <a:prstGeom prst="wedgeRoundRectCallout">
            <a:avLst>
              <a:gd name="adj1" fmla="val 7510"/>
              <a:gd name="adj2" fmla="val -68059"/>
              <a:gd name="adj3" fmla="val 16667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L.iliensis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 Pojark.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05" name="CustomShape 10"/>
          <p:cNvSpPr/>
          <p:nvPr/>
        </p:nvSpPr>
        <p:spPr>
          <a:xfrm>
            <a:off x="6307560" y="3483360"/>
            <a:ext cx="1735200" cy="169920"/>
          </a:xfrm>
          <a:prstGeom prst="wedgeRectCallout">
            <a:avLst>
              <a:gd name="adj1" fmla="val -649"/>
              <a:gd name="adj2" fmla="val 126499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L.emphyllocalyx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Maxim.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06" name="CustomShape 11"/>
          <p:cNvSpPr/>
          <p:nvPr/>
        </p:nvSpPr>
        <p:spPr>
          <a:xfrm>
            <a:off x="4437360" y="4168440"/>
            <a:ext cx="1735200" cy="227160"/>
          </a:xfrm>
          <a:prstGeom prst="wedgeRoundRectCallout">
            <a:avLst>
              <a:gd name="adj1" fmla="val -5079"/>
              <a:gd name="adj2" fmla="val 129700"/>
              <a:gd name="adj3" fmla="val 16667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ru-RU" sz="1300" spc="-1" strike="noStrike">
                <a:solidFill>
                  <a:srgbClr val="000000"/>
                </a:solidFill>
                <a:latin typeface="Calibri"/>
                <a:ea typeface="Calibri"/>
              </a:rPr>
              <a:t>L.turczaninowii</a:t>
            </a:r>
            <a:r>
              <a:rPr b="0" lang="ru-RU" sz="1300" spc="-1" strike="noStrike">
                <a:solidFill>
                  <a:srgbClr val="000000"/>
                </a:solidFill>
                <a:latin typeface="Calibri"/>
                <a:ea typeface="Calibri"/>
              </a:rPr>
              <a:t> Pojark.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07" name="CustomShape 12"/>
          <p:cNvSpPr/>
          <p:nvPr/>
        </p:nvSpPr>
        <p:spPr>
          <a:xfrm>
            <a:off x="6307560" y="5195880"/>
            <a:ext cx="1802160" cy="227160"/>
          </a:xfrm>
          <a:prstGeom prst="wedgeRectCallout">
            <a:avLst>
              <a:gd name="adj1" fmla="val -35340"/>
              <a:gd name="adj2" fmla="val -103899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ru-RU" sz="1300" spc="-1" strike="noStrike">
                <a:solidFill>
                  <a:srgbClr val="000000"/>
                </a:solidFill>
                <a:latin typeface="Calibri"/>
                <a:ea typeface="Calibri"/>
              </a:rPr>
              <a:t>L.boczkarnikovae</a:t>
            </a:r>
            <a:r>
              <a:rPr b="0" lang="ru-RU" sz="1300" spc="-1" strike="noStrike">
                <a:solidFill>
                  <a:srgbClr val="000000"/>
                </a:solidFill>
                <a:latin typeface="Calibri"/>
                <a:ea typeface="Calibri"/>
              </a:rPr>
              <a:t> Plekh.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208" name="CustomShape 13"/>
          <p:cNvSpPr/>
          <p:nvPr/>
        </p:nvSpPr>
        <p:spPr>
          <a:xfrm>
            <a:off x="6174000" y="4282560"/>
            <a:ext cx="1935720" cy="227160"/>
          </a:xfrm>
          <a:prstGeom prst="wedgeRoundRectCallout">
            <a:avLst>
              <a:gd name="adj1" fmla="val -37706"/>
              <a:gd name="adj2" fmla="val 130766"/>
              <a:gd name="adj3" fmla="val 16667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L.edulis</a:t>
            </a: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 (Turcz.) Freyn.</a:t>
            </a:r>
            <a:endParaRPr b="0" lang="ru-RU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1332000" y="764280"/>
            <a:ext cx="6796440" cy="488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  <a:ea typeface="Calibri"/>
              </a:rPr>
              <a:t>Центры селекции жимолости в России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-141480" y="274680"/>
            <a:ext cx="8228160" cy="1141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1" name="Shape 119" descr=""/>
          <p:cNvPicPr/>
          <p:nvPr/>
        </p:nvPicPr>
        <p:blipFill>
          <a:blip r:embed="rId1"/>
          <a:stretch/>
        </p:blipFill>
        <p:spPr>
          <a:xfrm>
            <a:off x="330120" y="1643040"/>
            <a:ext cx="7561080" cy="3875040"/>
          </a:xfrm>
          <a:prstGeom prst="rect">
            <a:avLst/>
          </a:prstGeom>
          <a:ln>
            <a:noFill/>
          </a:ln>
        </p:spPr>
      </p:pic>
      <p:sp>
        <p:nvSpPr>
          <p:cNvPr id="212" name="CustomShape 3"/>
          <p:cNvSpPr/>
          <p:nvPr/>
        </p:nvSpPr>
        <p:spPr>
          <a:xfrm>
            <a:off x="6330600" y="4572000"/>
            <a:ext cx="1784520" cy="570240"/>
          </a:xfrm>
          <a:prstGeom prst="wedgeRoundRectCallout">
            <a:avLst>
              <a:gd name="adj1" fmla="val -33633"/>
              <a:gd name="adj2" fmla="val 81700"/>
              <a:gd name="adj3" fmla="val 16667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Владивосток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(с конца 60-х)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1616040" y="2214720"/>
            <a:ext cx="1570320" cy="427320"/>
          </a:xfrm>
          <a:prstGeom prst="wedgeRoundRectCallout">
            <a:avLst>
              <a:gd name="adj1" fmla="val -44927"/>
              <a:gd name="adj2" fmla="val 126499"/>
              <a:gd name="adj3" fmla="val 16667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Павловская ОС ВИР (с 1947)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4" name="CustomShape 5"/>
          <p:cNvSpPr/>
          <p:nvPr/>
        </p:nvSpPr>
        <p:spPr>
          <a:xfrm>
            <a:off x="1901520" y="3214800"/>
            <a:ext cx="1861560" cy="284400"/>
          </a:xfrm>
          <a:prstGeom prst="wedgeRoundRectCallout">
            <a:avLst>
              <a:gd name="adj1" fmla="val -50273"/>
              <a:gd name="adj2" fmla="val 88100"/>
              <a:gd name="adj3" fmla="val 16667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Нижний Новгород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5" name="CustomShape 6"/>
          <p:cNvSpPr/>
          <p:nvPr/>
        </p:nvSpPr>
        <p:spPr>
          <a:xfrm>
            <a:off x="1473120" y="3929040"/>
            <a:ext cx="1570320" cy="365400"/>
          </a:xfrm>
          <a:prstGeom prst="wedgeRoundRectCallout">
            <a:avLst>
              <a:gd name="adj1" fmla="val -45759"/>
              <a:gd name="adj2" fmla="val -91099"/>
              <a:gd name="adj3" fmla="val 16667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Мичуринск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(с 80-х)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6" name="CustomShape 7"/>
          <p:cNvSpPr/>
          <p:nvPr/>
        </p:nvSpPr>
        <p:spPr>
          <a:xfrm>
            <a:off x="1687320" y="4572000"/>
            <a:ext cx="1498680" cy="427320"/>
          </a:xfrm>
          <a:prstGeom prst="wedgeRoundRectCallout">
            <a:avLst>
              <a:gd name="adj1" fmla="val -4620"/>
              <a:gd name="adj2" fmla="val -82566"/>
              <a:gd name="adj3" fmla="val 16667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Челябинск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(с 1972)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17" name="CustomShape 8"/>
          <p:cNvSpPr/>
          <p:nvPr/>
        </p:nvSpPr>
        <p:spPr>
          <a:xfrm>
            <a:off x="187200" y="2643120"/>
            <a:ext cx="1355760" cy="427320"/>
          </a:xfrm>
          <a:prstGeom prst="wedgeRoundRectCallout">
            <a:avLst>
              <a:gd name="adj1" fmla="val 41033"/>
              <a:gd name="adj2" fmla="val 113699"/>
              <a:gd name="adj3" fmla="val 16667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Москва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200" spc="-1" strike="noStrike">
                <a:solidFill>
                  <a:srgbClr val="000000"/>
                </a:solidFill>
                <a:latin typeface="Calibri"/>
                <a:ea typeface="Calibri"/>
              </a:rPr>
              <a:t>(с конца 40-х)</a:t>
            </a:r>
            <a:endParaRPr b="0" lang="ru-RU" sz="1200" spc="-1" strike="noStrike">
              <a:latin typeface="Arial"/>
            </a:endParaRPr>
          </a:p>
        </p:txBody>
      </p:sp>
      <p:sp>
        <p:nvSpPr>
          <p:cNvPr id="218" name="CustomShape 9"/>
          <p:cNvSpPr/>
          <p:nvPr/>
        </p:nvSpPr>
        <p:spPr>
          <a:xfrm>
            <a:off x="3330360" y="4143240"/>
            <a:ext cx="1212840" cy="427320"/>
          </a:xfrm>
          <a:prstGeom prst="wedgeRoundRectCallout">
            <a:avLst>
              <a:gd name="adj1" fmla="val -35233"/>
              <a:gd name="adj2" fmla="val 92366"/>
              <a:gd name="adj3" fmla="val 16667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Бакчар 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(с 1964)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19" name="CustomShape 10"/>
          <p:cNvSpPr/>
          <p:nvPr/>
        </p:nvSpPr>
        <p:spPr>
          <a:xfrm>
            <a:off x="3401640" y="5143680"/>
            <a:ext cx="1998720" cy="284400"/>
          </a:xfrm>
          <a:prstGeom prst="wedgeRoundRectCallout">
            <a:avLst>
              <a:gd name="adj1" fmla="val -35139"/>
              <a:gd name="adj2" fmla="val -103899"/>
              <a:gd name="adj3" fmla="val 16667"/>
            </a:avLst>
          </a:prstGeom>
          <a:solidFill>
            <a:schemeClr val="lt1"/>
          </a:solidFill>
          <a:ln w="25560">
            <a:solidFill>
              <a:schemeClr val="accent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000000"/>
                </a:solidFill>
                <a:latin typeface="Calibri"/>
                <a:ea typeface="Calibri"/>
              </a:rPr>
              <a:t>Барнаул (с 1948)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220" name="CustomShape 11"/>
          <p:cNvSpPr/>
          <p:nvPr/>
        </p:nvSpPr>
        <p:spPr>
          <a:xfrm>
            <a:off x="5330520" y="5000760"/>
            <a:ext cx="69840" cy="69840"/>
          </a:xfrm>
          <a:prstGeom prst="ellipse">
            <a:avLst/>
          </a:prstGeom>
          <a:solidFill>
            <a:schemeClr val="accent2"/>
          </a:solidFill>
          <a:ln w="25560">
            <a:solidFill>
              <a:srgbClr val="8c3a3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12"/>
          <p:cNvSpPr/>
          <p:nvPr/>
        </p:nvSpPr>
        <p:spPr>
          <a:xfrm>
            <a:off x="6973560" y="3429000"/>
            <a:ext cx="69840" cy="69840"/>
          </a:xfrm>
          <a:prstGeom prst="ellipse">
            <a:avLst/>
          </a:prstGeom>
          <a:solidFill>
            <a:schemeClr val="accent2"/>
          </a:solidFill>
          <a:ln w="25560">
            <a:solidFill>
              <a:srgbClr val="8c3a3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13"/>
          <p:cNvSpPr/>
          <p:nvPr/>
        </p:nvSpPr>
        <p:spPr>
          <a:xfrm>
            <a:off x="4687560" y="5072040"/>
            <a:ext cx="69840" cy="44280"/>
          </a:xfrm>
          <a:prstGeom prst="ellipse">
            <a:avLst/>
          </a:prstGeom>
          <a:solidFill>
            <a:schemeClr val="accent2"/>
          </a:solidFill>
          <a:ln w="25560">
            <a:solidFill>
              <a:srgbClr val="8c3a3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14"/>
          <p:cNvSpPr/>
          <p:nvPr/>
        </p:nvSpPr>
        <p:spPr>
          <a:xfrm>
            <a:off x="6045120" y="4786200"/>
            <a:ext cx="69840" cy="69840"/>
          </a:xfrm>
          <a:prstGeom prst="ellipse">
            <a:avLst/>
          </a:prstGeom>
          <a:solidFill>
            <a:schemeClr val="accent2"/>
          </a:solidFill>
          <a:ln w="25560">
            <a:solidFill>
              <a:srgbClr val="8c3a3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15"/>
          <p:cNvSpPr/>
          <p:nvPr/>
        </p:nvSpPr>
        <p:spPr>
          <a:xfrm>
            <a:off x="973080" y="3786120"/>
            <a:ext cx="69840" cy="69840"/>
          </a:xfrm>
          <a:prstGeom prst="ellipse">
            <a:avLst/>
          </a:prstGeom>
          <a:solidFill>
            <a:schemeClr val="accent2"/>
          </a:solidFill>
          <a:ln w="25560">
            <a:solidFill>
              <a:srgbClr val="8c3a38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1332000" y="582120"/>
            <a:ext cx="6796440" cy="85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Промышленные насаждения жимолости в России, га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226" name="Диаграмма 14"/>
          <p:cNvGraphicFramePr/>
          <p:nvPr/>
        </p:nvGraphicFramePr>
        <p:xfrm>
          <a:off x="641520" y="2284200"/>
          <a:ext cx="7098120" cy="3097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27" name="CustomShape 2"/>
          <p:cNvSpPr/>
          <p:nvPr/>
        </p:nvSpPr>
        <p:spPr>
          <a:xfrm rot="16228800">
            <a:off x="6558480" y="2060280"/>
            <a:ext cx="1206360" cy="714600"/>
          </a:xfrm>
          <a:custGeom>
            <a:avLst/>
            <a:gdLst/>
            <a:ahLst/>
            <a:rect l="l" t="t" r="r" b="b"/>
            <a:pathLst>
              <a:path w="3202" h="1401">
                <a:moveTo>
                  <a:pt x="0" y="462"/>
                </a:moveTo>
                <a:lnTo>
                  <a:pt x="2332" y="460"/>
                </a:lnTo>
                <a:lnTo>
                  <a:pt x="2332" y="0"/>
                </a:lnTo>
                <a:lnTo>
                  <a:pt x="3201" y="700"/>
                </a:lnTo>
                <a:lnTo>
                  <a:pt x="2332" y="1400"/>
                </a:lnTo>
                <a:lnTo>
                  <a:pt x="2332" y="940"/>
                </a:lnTo>
                <a:lnTo>
                  <a:pt x="0" y="942"/>
                </a:lnTo>
                <a:lnTo>
                  <a:pt x="0" y="462"/>
                </a:lnTo>
              </a:path>
            </a:pathLst>
          </a:custGeom>
          <a:solidFill>
            <a:srgbClr val="468a1a"/>
          </a:solidFill>
          <a:ln>
            <a:solidFill>
              <a:srgbClr val="158466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CustomShape 1"/>
          <p:cNvSpPr/>
          <p:nvPr/>
        </p:nvSpPr>
        <p:spPr>
          <a:xfrm>
            <a:off x="1332000" y="653400"/>
            <a:ext cx="6796440" cy="710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9" name="" descr=""/>
          <p:cNvPicPr/>
          <p:nvPr/>
        </p:nvPicPr>
        <p:blipFill>
          <a:blip r:embed="rId1"/>
          <a:stretch/>
        </p:blipFill>
        <p:spPr>
          <a:xfrm>
            <a:off x="646920" y="1557360"/>
            <a:ext cx="7201080" cy="4046400"/>
          </a:xfrm>
          <a:prstGeom prst="rect">
            <a:avLst/>
          </a:prstGeom>
          <a:ln>
            <a:noFill/>
          </a:ln>
        </p:spPr>
      </p:pic>
      <p:sp>
        <p:nvSpPr>
          <p:cNvPr id="230" name="TextShape 2"/>
          <p:cNvSpPr txBox="1"/>
          <p:nvPr/>
        </p:nvSpPr>
        <p:spPr>
          <a:xfrm>
            <a:off x="414000" y="807120"/>
            <a:ext cx="7451640" cy="1189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spAutoFit/>
          </a:bodyPr>
          <a:p>
            <a:pPr algn="ctr"/>
            <a:r>
              <a:rPr b="0" lang="ru-RU" sz="2800" spc="-1" strike="noStrike">
                <a:latin typeface="Arial"/>
              </a:rPr>
              <a:t>Более 80% площадей высажено в Западно Сибирском экономическом районе</a:t>
            </a:r>
            <a:endParaRPr b="0" lang="ru-RU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1332000" y="643320"/>
            <a:ext cx="6796440" cy="73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  <a:ea typeface="DejaVu Sans"/>
              </a:rPr>
              <a:t>Структура предложения жимолости на рынке в России</a:t>
            </a:r>
            <a:endParaRPr b="0" lang="ru-RU" sz="2400" spc="-1" strike="noStrike">
              <a:latin typeface="Arial"/>
            </a:endParaRPr>
          </a:p>
        </p:txBody>
      </p:sp>
      <p:graphicFrame>
        <p:nvGraphicFramePr>
          <p:cNvPr id="232" name="Диаграмма 15"/>
          <p:cNvGraphicFramePr/>
          <p:nvPr/>
        </p:nvGraphicFramePr>
        <p:xfrm>
          <a:off x="356760" y="3060360"/>
          <a:ext cx="4429440" cy="24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233" name="Picture 5" descr=""/>
          <p:cNvPicPr/>
          <p:nvPr/>
        </p:nvPicPr>
        <p:blipFill>
          <a:blip r:embed="rId2"/>
          <a:stretch/>
        </p:blipFill>
        <p:spPr>
          <a:xfrm>
            <a:off x="5544000" y="3612960"/>
            <a:ext cx="2072520" cy="1553760"/>
          </a:xfrm>
          <a:prstGeom prst="rect">
            <a:avLst/>
          </a:prstGeom>
          <a:ln>
            <a:noFill/>
          </a:ln>
        </p:spPr>
      </p:pic>
      <p:pic>
        <p:nvPicPr>
          <p:cNvPr id="234" name="Picture 4" descr=""/>
          <p:cNvPicPr/>
          <p:nvPr/>
        </p:nvPicPr>
        <p:blipFill>
          <a:blip r:embed="rId3"/>
          <a:stretch/>
        </p:blipFill>
        <p:spPr>
          <a:xfrm>
            <a:off x="5328360" y="1648800"/>
            <a:ext cx="2473200" cy="1553760"/>
          </a:xfrm>
          <a:prstGeom prst="rect">
            <a:avLst/>
          </a:prstGeom>
          <a:ln>
            <a:noFill/>
          </a:ln>
        </p:spPr>
      </p:pic>
      <p:pic>
        <p:nvPicPr>
          <p:cNvPr id="235" name="Picture 4" descr=""/>
          <p:cNvPicPr/>
          <p:nvPr/>
        </p:nvPicPr>
        <p:blipFill>
          <a:blip r:embed="rId4"/>
          <a:srcRect l="10375" t="2171" r="13620" b="3519"/>
          <a:stretch/>
        </p:blipFill>
        <p:spPr>
          <a:xfrm>
            <a:off x="3844440" y="1641240"/>
            <a:ext cx="1199520" cy="1489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1332000" y="794880"/>
            <a:ext cx="6796440" cy="42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  <a:ea typeface="DejaVu Sans"/>
              </a:rPr>
              <a:t>Стоимость ягод жимолости в России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237" name="Table 2"/>
          <p:cNvGraphicFramePr/>
          <p:nvPr/>
        </p:nvGraphicFramePr>
        <p:xfrm>
          <a:off x="254880" y="2664000"/>
          <a:ext cx="4280760" cy="2569320"/>
        </p:xfrm>
        <a:graphic>
          <a:graphicData uri="http://schemas.openxmlformats.org/drawingml/2006/table">
            <a:tbl>
              <a:tblPr/>
              <a:tblGrid>
                <a:gridCol w="1520280"/>
                <a:gridCol w="1013400"/>
                <a:gridCol w="1747440"/>
              </a:tblGrid>
              <a:tr h="10699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latin typeface="Arial"/>
                        </a:rPr>
                        <a:t>Регион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latin typeface="Arial"/>
                        </a:rPr>
                        <a:t>Свежие ягоды, руб/кг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latin typeface="Arial"/>
                        </a:rPr>
                        <a:t>Замороженные ягоды, руб/кг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99ff"/>
                    </a:solidFill>
                  </a:tcPr>
                </a:tc>
              </a:tr>
              <a:tr h="89604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latin typeface="Arial"/>
                        </a:rPr>
                        <a:t>Западно-Сибирский  регион</a:t>
                      </a:r>
                      <a:endParaRPr b="0" lang="ru-RU" sz="15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5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latin typeface="Arial"/>
                        </a:rPr>
                        <a:t>250-350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latin typeface="Arial"/>
                        </a:rPr>
                        <a:t>175-245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ff"/>
                    </a:solidFill>
                  </a:tcPr>
                </a:tc>
              </a:tr>
              <a:tr h="6037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latin typeface="Arial"/>
                        </a:rPr>
                        <a:t>Центральный  регион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latin typeface="Arial"/>
                        </a:rPr>
                        <a:t>350-500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500" spc="-1" strike="noStrike">
                          <a:latin typeface="Arial"/>
                        </a:rPr>
                        <a:t>250-600</a:t>
                      </a:r>
                      <a:endParaRPr b="0" lang="ru-RU" sz="15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ff"/>
                    </a:solidFill>
                  </a:tcPr>
                </a:tc>
              </a:tr>
            </a:tbl>
          </a:graphicData>
        </a:graphic>
      </p:graphicFrame>
      <p:pic>
        <p:nvPicPr>
          <p:cNvPr id="238" name="" descr=""/>
          <p:cNvPicPr/>
          <p:nvPr/>
        </p:nvPicPr>
        <p:blipFill>
          <a:blip r:embed="rId1"/>
          <a:stretch/>
        </p:blipFill>
        <p:spPr>
          <a:xfrm>
            <a:off x="4791600" y="3096000"/>
            <a:ext cx="3281760" cy="1843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1332000" y="794880"/>
            <a:ext cx="6796440" cy="427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Calibri Light"/>
                <a:ea typeface="PMingLiU-ExtB"/>
              </a:rPr>
              <a:t>Продукты переработки</a:t>
            </a:r>
            <a:endParaRPr b="0" lang="ru-RU" sz="2800" spc="-1" strike="noStrike">
              <a:latin typeface="Arial"/>
            </a:endParaRPr>
          </a:p>
        </p:txBody>
      </p:sp>
      <p:graphicFrame>
        <p:nvGraphicFramePr>
          <p:cNvPr id="240" name="Table 2"/>
          <p:cNvGraphicFramePr/>
          <p:nvPr/>
        </p:nvGraphicFramePr>
        <p:xfrm>
          <a:off x="710640" y="1836000"/>
          <a:ext cx="5231880" cy="2924640"/>
        </p:xfrm>
        <a:graphic>
          <a:graphicData uri="http://schemas.openxmlformats.org/drawingml/2006/table">
            <a:tbl>
              <a:tblPr/>
              <a:tblGrid>
                <a:gridCol w="46080"/>
                <a:gridCol w="3116880"/>
                <a:gridCol w="609840"/>
                <a:gridCol w="950400"/>
                <a:gridCol w="508680"/>
              </a:tblGrid>
              <a:tr h="426600">
                <a:tc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Ингредиенты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Вес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Производитель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Цена, euro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594000">
                <a:tc rowSpan="5"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Сок жимолости, вода, сахар, лимонная кислота, аскорбиновая кислота. 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250 g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100age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</a:tr>
              <a:tr h="4266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Сок жимолости, лимонная кислота, аскорбиновая кислота, сахар, вода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250 g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Vkus taygi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1,3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</a:tr>
              <a:tr h="2592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Сок жимолости,  сахар, вода. 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200 g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САВА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1,4 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</a:tr>
              <a:tr h="79200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Сок жимолости 25%, артезианская вода, сахар 5%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250 g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Шуйская ягода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latin typeface="Times New Roman"/>
                        </a:rPr>
                        <a:t>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</a:tr>
              <a:tr h="426240">
                <a:tc vMerge="1"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Сок жимолости 25%, артезианская вода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250 g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solidFill>
                            <a:srgbClr val="000000"/>
                          </a:solidFill>
                          <a:latin typeface="Calibri Light"/>
                        </a:rPr>
                        <a:t>Шуйская ягода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  <a:tc>
                  <a:txBody>
                    <a:bodyPr lIns="5040" rIns="504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100" spc="-1" strike="noStrike">
                          <a:latin typeface="Times New Roman"/>
                        </a:rPr>
                        <a:t>2</a:t>
                      </a:r>
                      <a:endParaRPr b="0" lang="ru-RU" sz="1100" spc="-1" strike="noStrike">
                        <a:latin typeface="Arial"/>
                      </a:endParaRPr>
                    </a:p>
                  </a:txBody>
                  <a:tcPr marL="5040" marR="5040">
                    <a:lnL w="12240">
                      <a:solidFill>
                        <a:srgbClr val="70ad47"/>
                      </a:solidFill>
                    </a:lnL>
                    <a:lnR w="12240">
                      <a:solidFill>
                        <a:srgbClr val="70ad47"/>
                      </a:solidFill>
                    </a:lnR>
                    <a:lnT w="12240">
                      <a:solidFill>
                        <a:srgbClr val="70ad47"/>
                      </a:solidFill>
                    </a:lnT>
                    <a:lnB w="12240">
                      <a:solidFill>
                        <a:srgbClr val="70ad47"/>
                      </a:solidFill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41" name="Picture 5" descr=""/>
          <p:cNvPicPr/>
          <p:nvPr/>
        </p:nvPicPr>
        <p:blipFill>
          <a:blip r:embed="rId1"/>
          <a:srcRect l="18317" t="12403" r="20518" b="6242"/>
          <a:stretch/>
        </p:blipFill>
        <p:spPr>
          <a:xfrm>
            <a:off x="6192000" y="1731600"/>
            <a:ext cx="617400" cy="1440000"/>
          </a:xfrm>
          <a:prstGeom prst="rect">
            <a:avLst/>
          </a:prstGeom>
          <a:ln>
            <a:noFill/>
          </a:ln>
        </p:spPr>
      </p:pic>
      <p:pic>
        <p:nvPicPr>
          <p:cNvPr id="242" name="Picture 3" descr=""/>
          <p:cNvPicPr/>
          <p:nvPr/>
        </p:nvPicPr>
        <p:blipFill>
          <a:blip r:embed="rId2"/>
          <a:srcRect l="41786" t="17390" r="40264" b="15664"/>
          <a:stretch/>
        </p:blipFill>
        <p:spPr>
          <a:xfrm>
            <a:off x="7012080" y="1729440"/>
            <a:ext cx="578160" cy="1440000"/>
          </a:xfrm>
          <a:prstGeom prst="rect">
            <a:avLst/>
          </a:prstGeom>
          <a:ln>
            <a:noFill/>
          </a:ln>
        </p:spPr>
      </p:pic>
      <p:pic>
        <p:nvPicPr>
          <p:cNvPr id="243" name="Picture 1" descr=""/>
          <p:cNvPicPr/>
          <p:nvPr/>
        </p:nvPicPr>
        <p:blipFill>
          <a:blip r:embed="rId3"/>
          <a:srcRect l="33610" t="4277" r="40216" b="3928"/>
          <a:stretch/>
        </p:blipFill>
        <p:spPr>
          <a:xfrm>
            <a:off x="6264000" y="3384000"/>
            <a:ext cx="645840" cy="1510920"/>
          </a:xfrm>
          <a:prstGeom prst="rect">
            <a:avLst/>
          </a:prstGeom>
          <a:ln>
            <a:noFill/>
          </a:ln>
        </p:spPr>
      </p:pic>
      <p:pic>
        <p:nvPicPr>
          <p:cNvPr id="244" name="Picture 7" descr=""/>
          <p:cNvPicPr/>
          <p:nvPr/>
        </p:nvPicPr>
        <p:blipFill>
          <a:blip r:embed="rId4"/>
          <a:srcRect l="29676" t="7857" r="28769" b="5424"/>
          <a:stretch/>
        </p:blipFill>
        <p:spPr>
          <a:xfrm>
            <a:off x="7124400" y="3384000"/>
            <a:ext cx="723240" cy="1510920"/>
          </a:xfrm>
          <a:prstGeom prst="rect">
            <a:avLst/>
          </a:prstGeom>
          <a:ln>
            <a:noFill/>
          </a:ln>
        </p:spPr>
      </p:pic>
      <p:sp>
        <p:nvSpPr>
          <p:cNvPr id="245" name="CustomShape 3"/>
          <p:cNvSpPr/>
          <p:nvPr/>
        </p:nvSpPr>
        <p:spPr>
          <a:xfrm>
            <a:off x="3023280" y="1412280"/>
            <a:ext cx="1093320" cy="3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Calibri Light"/>
                <a:ea typeface="DejaVu Sans"/>
              </a:rPr>
              <a:t>Нектары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Wf17_presentation</Template>
  <TotalTime>4325</TotalTime>
  <Application>Neat_Office/6.2.8.2$Windows_x86 LibreOffice_project/</Application>
  <Words>19</Words>
  <Paragraphs>10</Paragraphs>
  <Company>Berry-Union.RU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2017-08-31T15:35:35Z</dcterms:created>
  <dc:creator>Berry-Union.RU</dc:creator>
  <dc:description/>
  <dc:language>ru-RU</dc:language>
  <cp:lastModifiedBy/>
  <cp:lastPrinted>2017-09-01T08:27:00Z</cp:lastPrinted>
  <dcterms:modified xsi:type="dcterms:W3CDTF">2020-02-25T00:54:07Z</dcterms:modified>
  <cp:revision>57</cp:revision>
  <dc:subject/>
  <dc:title>Berry-Union.RU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Berry-Union.RU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3</vt:i4>
  </property>
  <property fmtid="{D5CDD505-2E9C-101B-9397-08002B2CF9AE}" pid="9" name="PresentationFormat">
    <vt:lpwstr>Произвольный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3</vt:i4>
  </property>
</Properties>
</file>